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mp4" ContentType="video/mp4"/>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15" r:id="rId4"/>
  </p:sldMasterIdLst>
  <p:notesMasterIdLst>
    <p:notesMasterId r:id="rId47"/>
  </p:notesMasterIdLst>
  <p:handoutMasterIdLst>
    <p:handoutMasterId r:id="rId48"/>
  </p:handoutMasterIdLst>
  <p:sldIdLst>
    <p:sldId id="327" r:id="rId5"/>
    <p:sldId id="325" r:id="rId6"/>
    <p:sldId id="326" r:id="rId7"/>
    <p:sldId id="328" r:id="rId8"/>
    <p:sldId id="335" r:id="rId9"/>
    <p:sldId id="329" r:id="rId10"/>
    <p:sldId id="336" r:id="rId11"/>
    <p:sldId id="337" r:id="rId12"/>
    <p:sldId id="330" r:id="rId13"/>
    <p:sldId id="338" r:id="rId14"/>
    <p:sldId id="339" r:id="rId15"/>
    <p:sldId id="340" r:id="rId16"/>
    <p:sldId id="331" r:id="rId17"/>
    <p:sldId id="341" r:id="rId18"/>
    <p:sldId id="332" r:id="rId19"/>
    <p:sldId id="342" r:id="rId20"/>
    <p:sldId id="343" r:id="rId21"/>
    <p:sldId id="344" r:id="rId22"/>
    <p:sldId id="333" r:id="rId23"/>
    <p:sldId id="352" r:id="rId24"/>
    <p:sldId id="334" r:id="rId25"/>
    <p:sldId id="346" r:id="rId26"/>
    <p:sldId id="353" r:id="rId27"/>
    <p:sldId id="347" r:id="rId28"/>
    <p:sldId id="354" r:id="rId29"/>
    <p:sldId id="348" r:id="rId30"/>
    <p:sldId id="355" r:id="rId31"/>
    <p:sldId id="349" r:id="rId32"/>
    <p:sldId id="350" r:id="rId33"/>
    <p:sldId id="361" r:id="rId34"/>
    <p:sldId id="360" r:id="rId35"/>
    <p:sldId id="362" r:id="rId36"/>
    <p:sldId id="356" r:id="rId37"/>
    <p:sldId id="363" r:id="rId38"/>
    <p:sldId id="364" r:id="rId39"/>
    <p:sldId id="357" r:id="rId40"/>
    <p:sldId id="351" r:id="rId41"/>
    <p:sldId id="358" r:id="rId42"/>
    <p:sldId id="365" r:id="rId43"/>
    <p:sldId id="359" r:id="rId44"/>
    <p:sldId id="366" r:id="rId45"/>
    <p:sldId id="367" r:id="rId46"/>
  </p:sldIdLst>
  <p:sldSz cx="12192000" cy="6858000"/>
  <p:notesSz cx="6858000" cy="9144000"/>
  <p:embeddedFontLst>
    <p:embeddedFont>
      <p:font typeface="Graphik" panose="020B0503030202060203" pitchFamily="34" charset="0"/>
      <p:regular r:id="rId49"/>
      <p:bold r:id="rId50"/>
      <p:italic r:id="rId51"/>
      <p:boldItalic r:id="rId52"/>
    </p:embeddedFont>
    <p:embeddedFont>
      <p:font typeface="Graphik Black" panose="020B0A03030202060203" pitchFamily="34" charset="0"/>
      <p:bold r:id="rId53"/>
      <p:boldItalic r:id="rId54"/>
    </p:embeddedFont>
    <p:embeddedFont>
      <p:font typeface="Segoe UI" panose="020B0502040204020203" pitchFamily="34" charset="0"/>
      <p:regular r:id="rId55"/>
      <p:bold r:id="rId56"/>
      <p:italic r:id="rId57"/>
      <p:boldItalic r:id="rId58"/>
    </p:embeddedFont>
    <p:embeddedFont>
      <p:font typeface="Calibri" panose="020F0502020204030204" pitchFamily="34" charset="0"/>
      <p:regular r:id="rId59"/>
      <p:bold r:id="rId60"/>
      <p:italic r:id="rId61"/>
      <p:boldItalic r:id="rId62"/>
    </p:embeddedFont>
    <p:embeddedFont>
      <p:font typeface="Verdana" panose="020B0604030504040204" pitchFamily="34" charset="0"/>
      <p:regular r:id="rId63"/>
      <p:bold r:id="rId64"/>
      <p:italic r:id="rId65"/>
      <p:boldItalic r:id="rId6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5040" userDrawn="1">
          <p15:clr>
            <a:srgbClr val="A4A3A4"/>
          </p15:clr>
        </p15:guide>
        <p15:guide id="3" pos="2640" userDrawn="1">
          <p15:clr>
            <a:srgbClr val="A4A3A4"/>
          </p15:clr>
        </p15:guide>
        <p15:guide id="4"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400"/>
    <a:srgbClr val="460098"/>
    <a:srgbClr val="BC00FF"/>
    <a:srgbClr val="E4E4E4"/>
    <a:srgbClr val="F4F4F4"/>
    <a:srgbClr val="940008"/>
    <a:srgbClr val="FF0000"/>
    <a:srgbClr val="70E6E1"/>
    <a:srgbClr val="FFCCCC"/>
    <a:srgbClr val="D8D8D8"/>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3" autoAdjust="0"/>
    <p:restoredTop sz="65038" autoAdjust="0"/>
  </p:normalViewPr>
  <p:slideViewPr>
    <p:cSldViewPr>
      <p:cViewPr varScale="1">
        <p:scale>
          <a:sx n="58" d="100"/>
          <a:sy n="58" d="100"/>
        </p:scale>
        <p:origin x="2058" y="78"/>
      </p:cViewPr>
      <p:guideLst>
        <p:guide pos="5040"/>
        <p:guide pos="2640"/>
        <p:guide orient="horz" pos="2160"/>
      </p:guideLst>
    </p:cSldViewPr>
  </p:slideViewPr>
  <p:notesTextViewPr>
    <p:cViewPr>
      <p:scale>
        <a:sx n="1" d="1"/>
        <a:sy n="1" d="1"/>
      </p:scale>
      <p:origin x="0" y="0"/>
    </p:cViewPr>
  </p:notesTextViewPr>
  <p:sorterViewPr>
    <p:cViewPr varScale="1">
      <p:scale>
        <a:sx n="1" d="1"/>
        <a:sy n="1" d="1"/>
      </p:scale>
      <p:origin x="0" y="0"/>
    </p:cViewPr>
  </p:sorterViewPr>
  <p:notesViewPr>
    <p:cSldViewPr>
      <p:cViewPr varScale="1">
        <p:scale>
          <a:sx n="50" d="100"/>
          <a:sy n="50" d="100"/>
        </p:scale>
        <p:origin x="2574" y="18"/>
      </p:cViewPr>
      <p:guideLst/>
    </p:cSldViewPr>
  </p:notesViewPr>
  <p:gridSpacing cx="36576" cy="36576"/>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font" Target="fonts/font15.fntdata"/><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fntdata"/><Relationship Id="rId57" Type="http://schemas.openxmlformats.org/officeDocument/2006/relationships/font" Target="fonts/font9.fntdata"/><Relationship Id="rId61" Type="http://schemas.openxmlformats.org/officeDocument/2006/relationships/font" Target="fonts/font13.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3.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11.fntdata"/><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BD7333-DD87-4773-BED3-E2892A4094EE}" type="datetimeFigureOut">
              <a:rPr lang="en-US" smtClean="0"/>
              <a:t>11/2/2017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A0E21C-7E3E-40C1-A5B4-152F0F11E190}" type="slidenum">
              <a:rPr lang="en-US" smtClean="0"/>
              <a:t>‹#›</a:t>
            </a:fld>
            <a:endParaRPr lang="en-US" dirty="0"/>
          </a:p>
        </p:txBody>
      </p:sp>
    </p:spTree>
    <p:extLst>
      <p:ext uri="{BB962C8B-B14F-4D97-AF65-F5344CB8AC3E}">
        <p14:creationId xmlns:p14="http://schemas.microsoft.com/office/powerpoint/2010/main" val="16350446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9D084F-DC83-4EB0-8CED-52E9AA3ECA1C}" type="datetimeFigureOut">
              <a:rPr lang="en-US" smtClean="0"/>
              <a:t>11/2/2017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157E0A-F321-48DC-AF94-681D4DCF344D}" type="slidenum">
              <a:rPr lang="en-US" smtClean="0"/>
              <a:t>‹#›</a:t>
            </a:fld>
            <a:endParaRPr lang="en-US" dirty="0"/>
          </a:p>
        </p:txBody>
      </p:sp>
    </p:spTree>
    <p:extLst>
      <p:ext uri="{BB962C8B-B14F-4D97-AF65-F5344CB8AC3E}">
        <p14:creationId xmlns:p14="http://schemas.microsoft.com/office/powerpoint/2010/main" val="3796904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ws.amazon.com/cloudformation/aws-cloudformation-templates/"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aws.amazon.com/cloudformation/details/#designer"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citycloud.com/"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www.atlantech.net/data" TargetMode="External"/><Relationship Id="rId5" Type="http://schemas.openxmlformats.org/officeDocument/2006/relationships/hyperlink" Target="https://www.business.qld.gov.au/business/running/risk-management/business-continuity-planning" TargetMode="External"/><Relationship Id="rId4" Type="http://schemas.openxmlformats.org/officeDocument/2006/relationships/hyperlink" Target="https://admin.citycloud.com/"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157E0A-F321-48DC-AF94-681D4DCF344D}" type="slidenum">
              <a:rPr lang="en-US" smtClean="0"/>
              <a:t>3</a:t>
            </a:fld>
            <a:endParaRPr lang="en-US" dirty="0"/>
          </a:p>
        </p:txBody>
      </p:sp>
    </p:spTree>
    <p:extLst>
      <p:ext uri="{BB962C8B-B14F-4D97-AF65-F5344CB8AC3E}">
        <p14:creationId xmlns:p14="http://schemas.microsoft.com/office/powerpoint/2010/main" val="27380913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a:t>
            </a:r>
            <a:r>
              <a:rPr lang="en-US" baseline="0" dirty="0"/>
              <a:t> are the services that Amazon web services offers. In this session we will only focus on the Amazon EC2 Instance and the Virtual Private Cloud ( VPC).</a:t>
            </a:r>
            <a:endParaRPr lang="en-US" dirty="0"/>
          </a:p>
          <a:p>
            <a:endParaRPr lang="en-US" dirty="0"/>
          </a:p>
        </p:txBody>
      </p:sp>
      <p:sp>
        <p:nvSpPr>
          <p:cNvPr id="4" name="Slide Number Placeholder 3"/>
          <p:cNvSpPr>
            <a:spLocks noGrp="1"/>
          </p:cNvSpPr>
          <p:nvPr>
            <p:ph type="sldNum" sz="quarter" idx="10"/>
          </p:nvPr>
        </p:nvSpPr>
        <p:spPr/>
        <p:txBody>
          <a:bodyPr/>
          <a:lstStyle/>
          <a:p>
            <a:fld id="{AC157E0A-F321-48DC-AF94-681D4DCF344D}" type="slidenum">
              <a:rPr lang="en-US" smtClean="0"/>
              <a:t>17</a:t>
            </a:fld>
            <a:endParaRPr lang="en-US" dirty="0"/>
          </a:p>
        </p:txBody>
      </p:sp>
    </p:spTree>
    <p:extLst>
      <p:ext uri="{BB962C8B-B14F-4D97-AF65-F5344CB8AC3E}">
        <p14:creationId xmlns:p14="http://schemas.microsoft.com/office/powerpoint/2010/main" val="12704396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a:p>
          <a:p>
            <a:pPr marL="0" indent="0">
              <a:buNone/>
            </a:pPr>
            <a:r>
              <a:rPr lang="en-US" baseline="0" dirty="0"/>
              <a:t>Virtual Private Cloud (VPC) enables to setup your own cloud infrastructure by configuring subnets, IP ranges, DMZ, DHCP configurations.</a:t>
            </a:r>
          </a:p>
          <a:p>
            <a:pPr marL="0" indent="0">
              <a:buNone/>
            </a:pPr>
            <a:endParaRPr lang="en-US" baseline="0" dirty="0"/>
          </a:p>
          <a:p>
            <a:pPr marL="0" marR="0" lvl="0" indent="0" algn="l" defTabSz="914400" rtl="0" eaLnBrk="1" fontAlgn="base" latinLnBrk="0" hangingPunct="1">
              <a:lnSpc>
                <a:spcPct val="100000"/>
              </a:lnSpc>
              <a:spcBef>
                <a:spcPct val="30000"/>
              </a:spcBef>
              <a:spcAft>
                <a:spcPct val="0"/>
              </a:spcAft>
              <a:buClrTx/>
              <a:buSzTx/>
              <a:buFont typeface="Arial" pitchFamily="34" charset="0"/>
              <a:buNone/>
              <a:tabLst/>
              <a:defRPr/>
            </a:pPr>
            <a:r>
              <a:rPr lang="en-US" dirty="0"/>
              <a:t>Elastic</a:t>
            </a:r>
            <a:r>
              <a:rPr lang="en-US" baseline="0" dirty="0"/>
              <a:t> Cloud Compute (EC2) provides virtual computing environments known as instances. Think of you as virtual computers.</a:t>
            </a:r>
          </a:p>
          <a:p>
            <a:endParaRPr lang="en-US" dirty="0"/>
          </a:p>
        </p:txBody>
      </p:sp>
      <p:sp>
        <p:nvSpPr>
          <p:cNvPr id="4" name="Slide Number Placeholder 3"/>
          <p:cNvSpPr>
            <a:spLocks noGrp="1"/>
          </p:cNvSpPr>
          <p:nvPr>
            <p:ph type="sldNum" sz="quarter" idx="10"/>
          </p:nvPr>
        </p:nvSpPr>
        <p:spPr/>
        <p:txBody>
          <a:bodyPr/>
          <a:lstStyle/>
          <a:p>
            <a:fld id="{AC157E0A-F321-48DC-AF94-681D4DCF344D}" type="slidenum">
              <a:rPr lang="en-US" smtClean="0"/>
              <a:t>18</a:t>
            </a:fld>
            <a:endParaRPr lang="en-US" dirty="0"/>
          </a:p>
        </p:txBody>
      </p:sp>
    </p:spTree>
    <p:extLst>
      <p:ext uri="{BB962C8B-B14F-4D97-AF65-F5344CB8AC3E}">
        <p14:creationId xmlns:p14="http://schemas.microsoft.com/office/powerpoint/2010/main" val="1594102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Supports a Wide Range of AWS Resources </a:t>
            </a:r>
          </a:p>
          <a:p>
            <a:r>
              <a:rPr lang="en-US" dirty="0"/>
              <a:t>AWS </a:t>
            </a:r>
            <a:r>
              <a:rPr lang="en-US" dirty="0" err="1"/>
              <a:t>CloudFormation</a:t>
            </a:r>
            <a:r>
              <a:rPr lang="en-US" dirty="0"/>
              <a:t> supports a wide range of AWS resources, allowing you to build a highly available, reliable, and scalable AWS infrastructure for your application needs. </a:t>
            </a:r>
          </a:p>
          <a:p>
            <a:endParaRPr lang="en-US" dirty="0"/>
          </a:p>
          <a:p>
            <a:r>
              <a:rPr lang="en-US" b="1" dirty="0"/>
              <a:t>Easy to Use </a:t>
            </a:r>
          </a:p>
          <a:p>
            <a:r>
              <a:rPr lang="en-US" dirty="0" err="1"/>
              <a:t>CloudFormation</a:t>
            </a:r>
            <a:r>
              <a:rPr lang="en-US" dirty="0"/>
              <a:t> makes it easy to organize and deploy a collection of AWS resources and lets you describe any dependencies or special parameters to pass in at runtime. You can use one of the many </a:t>
            </a:r>
            <a:r>
              <a:rPr lang="en-US" dirty="0" err="1"/>
              <a:t>CloudFormation</a:t>
            </a:r>
            <a:r>
              <a:rPr lang="en-US" dirty="0"/>
              <a:t> </a:t>
            </a:r>
            <a:r>
              <a:rPr lang="en-US" dirty="0">
                <a:hlinkClick r:id="rId3"/>
              </a:rPr>
              <a:t>sample templates</a:t>
            </a:r>
            <a:r>
              <a:rPr lang="en-US" dirty="0"/>
              <a:t> -- either verbatim or as a starting point.</a:t>
            </a:r>
          </a:p>
          <a:p>
            <a:endParaRPr lang="en-US" dirty="0"/>
          </a:p>
          <a:p>
            <a:r>
              <a:rPr lang="en-US" b="1" dirty="0"/>
              <a:t>Declarative and Flexible </a:t>
            </a:r>
          </a:p>
          <a:p>
            <a:r>
              <a:rPr lang="en-US" dirty="0"/>
              <a:t>To create the infrastructure you want, you enumerate what AWS resources, configuration values, and interconnections you need in a template and then let AWS </a:t>
            </a:r>
            <a:r>
              <a:rPr lang="en-US" dirty="0" err="1"/>
              <a:t>CloudFormation</a:t>
            </a:r>
            <a:r>
              <a:rPr lang="en-US" dirty="0"/>
              <a:t> do the rest with a few simple clicks in the AWS Management Console, one command by using the AWS command line interface, or a single requests by calling the APIs. You won’t have to recall the details of how to create and interconnect the respective AWS resources via their service APIs; AWS </a:t>
            </a:r>
            <a:r>
              <a:rPr lang="en-US" dirty="0" err="1"/>
              <a:t>CloudFormation</a:t>
            </a:r>
            <a:r>
              <a:rPr lang="en-US" dirty="0"/>
              <a:t> does this for you. You also don’t need to write a template from scratch if you start with one of the many sample templates that come with AWS </a:t>
            </a:r>
            <a:r>
              <a:rPr lang="en-US" dirty="0" err="1"/>
              <a:t>CloudFormation</a:t>
            </a:r>
            <a:r>
              <a:rPr lang="en-US" dirty="0"/>
              <a:t>.</a:t>
            </a:r>
          </a:p>
          <a:p>
            <a:endParaRPr lang="en-US" dirty="0"/>
          </a:p>
          <a:p>
            <a:r>
              <a:rPr lang="en-US" b="1" dirty="0"/>
              <a:t>Infrastructure as Code </a:t>
            </a:r>
          </a:p>
          <a:p>
            <a:r>
              <a:rPr lang="en-US" dirty="0"/>
              <a:t>A template can be used repeatedly to create identical copies of the same stack (or to use as a foundation to start a new stack). You can capture and control region-specific infrastructure variations such as Amazon EC2 AMIs, as well as Amazon EBS and Amazon RDS snapshot names. Templates are simple JSON-formatted text files that can be placed under your normal source control mechanisms, stored in private or public locations such as Amazon S3, and exchanged via email. With AWS </a:t>
            </a:r>
            <a:r>
              <a:rPr lang="en-US" dirty="0" err="1"/>
              <a:t>CloudFormation</a:t>
            </a:r>
            <a:r>
              <a:rPr lang="en-US" dirty="0"/>
              <a:t>, you can "open the hood," to see exactly which AWS resources make up a stack. You retain full control and have the ability to modify any of the AWS resources created as part of a stack. </a:t>
            </a:r>
          </a:p>
          <a:p>
            <a:endParaRPr lang="en-US" dirty="0"/>
          </a:p>
          <a:p>
            <a:r>
              <a:rPr lang="en-US" b="1" dirty="0"/>
              <a:t>Customized via Parameters </a:t>
            </a:r>
          </a:p>
          <a:p>
            <a:r>
              <a:rPr lang="en-US" dirty="0"/>
              <a:t>You can use parameters to customize aspects of your template at run time, when the stack is built. For example, you can pass the RDS database size, EC2 instance types, database, and web server port numbers to AWS </a:t>
            </a:r>
            <a:r>
              <a:rPr lang="en-US" dirty="0" err="1"/>
              <a:t>CloudFormation</a:t>
            </a:r>
            <a:r>
              <a:rPr lang="en-US" dirty="0"/>
              <a:t> when you create a stack. You can also use a parameterized template to create multiple stacks that may differ in a controlled way. For example, your Amazon EC2 instance types, Amazon </a:t>
            </a:r>
            <a:r>
              <a:rPr lang="en-US" dirty="0" err="1"/>
              <a:t>CloudWatch</a:t>
            </a:r>
            <a:r>
              <a:rPr lang="en-US" dirty="0"/>
              <a:t> alarm thresholds, and Amazon RDS read-replica settings may differ among AWS regions if you receive more customer traffic in the US than in Europe. You can use template parameters to tune the settings and thresholds in each region separately and still be sure that the application is deployed consistently across the regions.</a:t>
            </a:r>
          </a:p>
          <a:p>
            <a:endParaRPr lang="en-US" dirty="0"/>
          </a:p>
          <a:p>
            <a:r>
              <a:rPr lang="en-US" b="1" dirty="0"/>
              <a:t>Visualize and Edit with Drag-and-Drop Interface </a:t>
            </a:r>
          </a:p>
          <a:p>
            <a:r>
              <a:rPr lang="en-US" dirty="0">
                <a:hlinkClick r:id="rId4"/>
              </a:rPr>
              <a:t>AWS </a:t>
            </a:r>
            <a:r>
              <a:rPr lang="en-US" dirty="0" err="1">
                <a:hlinkClick r:id="rId4"/>
              </a:rPr>
              <a:t>CloudFormation</a:t>
            </a:r>
            <a:r>
              <a:rPr lang="en-US" dirty="0">
                <a:hlinkClick r:id="rId4"/>
              </a:rPr>
              <a:t> Designer</a:t>
            </a:r>
            <a:r>
              <a:rPr lang="en-US" dirty="0"/>
              <a:t> provides a visual diagram of your template with icons representing your AWS resources and arrows showing their relationships. You can build and edit templates using the drag-and-drop interface, then edit the template details using the integrated JSON text editor. </a:t>
            </a:r>
            <a:r>
              <a:rPr lang="en-US" dirty="0" err="1"/>
              <a:t>CloudFormation</a:t>
            </a:r>
            <a:r>
              <a:rPr lang="en-US" dirty="0"/>
              <a:t> Designer allows you to spend more time designing your AWS infrastructure and less time manually coding your templates.</a:t>
            </a:r>
          </a:p>
          <a:p>
            <a:endParaRPr lang="en-US" dirty="0"/>
          </a:p>
          <a:p>
            <a:r>
              <a:rPr lang="en-US" b="1" dirty="0"/>
              <a:t>Integration Ready </a:t>
            </a:r>
          </a:p>
          <a:p>
            <a:r>
              <a:rPr lang="en-US" dirty="0"/>
              <a:t>You can integrate AWS </a:t>
            </a:r>
            <a:r>
              <a:rPr lang="en-US" dirty="0" err="1"/>
              <a:t>CloudFormation</a:t>
            </a:r>
            <a:r>
              <a:rPr lang="en-US" dirty="0"/>
              <a:t> with the development and management tools of your choice. </a:t>
            </a:r>
          </a:p>
          <a:p>
            <a:r>
              <a:rPr lang="en-US" dirty="0"/>
              <a:t>AWS </a:t>
            </a:r>
            <a:r>
              <a:rPr lang="en-US" dirty="0" err="1"/>
              <a:t>CloudFormation</a:t>
            </a:r>
            <a:r>
              <a:rPr lang="en-US" dirty="0"/>
              <a:t> publishes progress events through the Amazon Simple Notification Service (SNS). With SNS, you can track stack creation and deletion progress via email and integrate with other processes programmatically.</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AC157E0A-F321-48DC-AF94-681D4DCF344D}" type="slidenum">
              <a:rPr lang="en-US" smtClean="0"/>
              <a:t>22</a:t>
            </a:fld>
            <a:endParaRPr lang="en-US" dirty="0"/>
          </a:p>
        </p:txBody>
      </p:sp>
    </p:spTree>
    <p:extLst>
      <p:ext uri="{BB962C8B-B14F-4D97-AF65-F5344CB8AC3E}">
        <p14:creationId xmlns:p14="http://schemas.microsoft.com/office/powerpoint/2010/main" val="20731293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a:p>
          <a:p>
            <a:pPr marL="0" indent="0">
              <a:buNone/>
            </a:pPr>
            <a:r>
              <a:rPr lang="en-US" baseline="0" dirty="0"/>
              <a:t>Virtual Private Cloud (VPC) enables to setup your own cloud infrastructure by configuring subnets, IP ranges, DMZ, DHCP configurations.</a:t>
            </a:r>
          </a:p>
          <a:p>
            <a:pPr marL="0" indent="0">
              <a:buNone/>
            </a:pPr>
            <a:endParaRPr lang="en-US" baseline="0" dirty="0"/>
          </a:p>
          <a:p>
            <a:pPr marL="0" marR="0" lvl="0" indent="0" algn="l" defTabSz="914400" rtl="0" eaLnBrk="1" fontAlgn="base" latinLnBrk="0" hangingPunct="1">
              <a:lnSpc>
                <a:spcPct val="100000"/>
              </a:lnSpc>
              <a:spcBef>
                <a:spcPct val="30000"/>
              </a:spcBef>
              <a:spcAft>
                <a:spcPct val="0"/>
              </a:spcAft>
              <a:buClrTx/>
              <a:buSzTx/>
              <a:buFont typeface="Arial" pitchFamily="34" charset="0"/>
              <a:buNone/>
              <a:tabLst/>
              <a:defRPr/>
            </a:pPr>
            <a:r>
              <a:rPr lang="en-US" dirty="0"/>
              <a:t>Elastic</a:t>
            </a:r>
            <a:r>
              <a:rPr lang="en-US" baseline="0" dirty="0"/>
              <a:t> Cloud Compute (EC2) provides virtual computing environments known as instances. Think of you as virtual computers.</a:t>
            </a:r>
          </a:p>
          <a:p>
            <a:endParaRPr lang="en-US" dirty="0"/>
          </a:p>
        </p:txBody>
      </p:sp>
      <p:sp>
        <p:nvSpPr>
          <p:cNvPr id="4" name="Slide Number Placeholder 3"/>
          <p:cNvSpPr>
            <a:spLocks noGrp="1"/>
          </p:cNvSpPr>
          <p:nvPr>
            <p:ph type="sldNum" sz="quarter" idx="10"/>
          </p:nvPr>
        </p:nvSpPr>
        <p:spPr/>
        <p:txBody>
          <a:bodyPr/>
          <a:lstStyle/>
          <a:p>
            <a:fld id="{AC157E0A-F321-48DC-AF94-681D4DCF344D}" type="slidenum">
              <a:rPr lang="en-US" smtClean="0"/>
              <a:t>24</a:t>
            </a:fld>
            <a:endParaRPr lang="en-US" dirty="0"/>
          </a:p>
        </p:txBody>
      </p:sp>
    </p:spTree>
    <p:extLst>
      <p:ext uri="{BB962C8B-B14F-4D97-AF65-F5344CB8AC3E}">
        <p14:creationId xmlns:p14="http://schemas.microsoft.com/office/powerpoint/2010/main" val="560735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a:p>
          <a:p>
            <a:pPr marL="0" indent="0">
              <a:buNone/>
            </a:pPr>
            <a:r>
              <a:rPr lang="en-US" baseline="0" dirty="0"/>
              <a:t>Virtual Private Cloud (VPC) enables to setup your own cloud infrastructure by configuring subnets, IP ranges, DMZ, DHCP configurations.</a:t>
            </a:r>
          </a:p>
          <a:p>
            <a:pPr marL="0" indent="0">
              <a:buNone/>
            </a:pPr>
            <a:endParaRPr lang="en-US" baseline="0" dirty="0"/>
          </a:p>
          <a:p>
            <a:pPr marL="0" marR="0" lvl="0" indent="0" algn="l" defTabSz="914400" rtl="0" eaLnBrk="1" fontAlgn="base" latinLnBrk="0" hangingPunct="1">
              <a:lnSpc>
                <a:spcPct val="100000"/>
              </a:lnSpc>
              <a:spcBef>
                <a:spcPct val="30000"/>
              </a:spcBef>
              <a:spcAft>
                <a:spcPct val="0"/>
              </a:spcAft>
              <a:buClrTx/>
              <a:buSzTx/>
              <a:buFont typeface="Arial" pitchFamily="34" charset="0"/>
              <a:buNone/>
              <a:tabLst/>
              <a:defRPr/>
            </a:pPr>
            <a:r>
              <a:rPr lang="en-US" dirty="0"/>
              <a:t>Elastic</a:t>
            </a:r>
            <a:r>
              <a:rPr lang="en-US" baseline="0" dirty="0"/>
              <a:t> Cloud Compute (EC2) provides virtual computing environments known as instances. </a:t>
            </a:r>
            <a:r>
              <a:rPr lang="en-US" baseline="0"/>
              <a:t>Think of you as virtual computers.</a:t>
            </a:r>
          </a:p>
          <a:p>
            <a:endParaRPr lang="en-US"/>
          </a:p>
        </p:txBody>
      </p:sp>
      <p:sp>
        <p:nvSpPr>
          <p:cNvPr id="4" name="Slide Number Placeholder 3"/>
          <p:cNvSpPr>
            <a:spLocks noGrp="1"/>
          </p:cNvSpPr>
          <p:nvPr>
            <p:ph type="sldNum" sz="quarter" idx="10"/>
          </p:nvPr>
        </p:nvSpPr>
        <p:spPr/>
        <p:txBody>
          <a:bodyPr/>
          <a:lstStyle/>
          <a:p>
            <a:fld id="{AC157E0A-F321-48DC-AF94-681D4DCF344D}" type="slidenum">
              <a:rPr lang="en-US" smtClean="0"/>
              <a:t>39</a:t>
            </a:fld>
            <a:endParaRPr lang="en-US" dirty="0"/>
          </a:p>
        </p:txBody>
      </p:sp>
    </p:spTree>
    <p:extLst>
      <p:ext uri="{BB962C8B-B14F-4D97-AF65-F5344CB8AC3E}">
        <p14:creationId xmlns:p14="http://schemas.microsoft.com/office/powerpoint/2010/main" val="37642154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157E0A-F321-48DC-AF94-681D4DCF344D}" type="slidenum">
              <a:rPr lang="en-US" smtClean="0"/>
              <a:t>41</a:t>
            </a:fld>
            <a:endParaRPr lang="en-US" dirty="0"/>
          </a:p>
        </p:txBody>
      </p:sp>
    </p:spTree>
    <p:extLst>
      <p:ext uri="{BB962C8B-B14F-4D97-AF65-F5344CB8AC3E}">
        <p14:creationId xmlns:p14="http://schemas.microsoft.com/office/powerpoint/2010/main" val="2166874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157E0A-F321-48DC-AF94-681D4DCF344D}" type="slidenum">
              <a:rPr lang="en-US" smtClean="0"/>
              <a:t>42</a:t>
            </a:fld>
            <a:endParaRPr lang="en-US" dirty="0"/>
          </a:p>
        </p:txBody>
      </p:sp>
    </p:spTree>
    <p:extLst>
      <p:ext uri="{BB962C8B-B14F-4D97-AF65-F5344CB8AC3E}">
        <p14:creationId xmlns:p14="http://schemas.microsoft.com/office/powerpoint/2010/main" val="1081886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Environment refers to the collection of hardware and software tools a system</a:t>
            </a:r>
            <a:r>
              <a:rPr lang="en-US" baseline="0" dirty="0"/>
              <a:t> </a:t>
            </a:r>
            <a:r>
              <a:rPr lang="en-US" dirty="0"/>
              <a:t>developer uses to build software systems.</a:t>
            </a:r>
          </a:p>
          <a:p>
            <a:endParaRPr lang="en-US" dirty="0"/>
          </a:p>
          <a:p>
            <a:r>
              <a:rPr lang="en-US" dirty="0"/>
              <a:t>The </a:t>
            </a:r>
            <a:r>
              <a:rPr lang="en-US" b="1" dirty="0"/>
              <a:t>Development</a:t>
            </a:r>
            <a:r>
              <a:rPr lang="en-US" dirty="0"/>
              <a:t> environment is where developers live and breathe, where they make all the changes, mistakes and fixes that you need. It’s like a small lab where nobody judges you, where it does not matter if you break the CSS or your whole webpage as nobody is going to notice. Once you achieve something, like developing a new item of a list, fix a bug, or a new functionality, you should stop and move your functionality to the Testing environment.</a:t>
            </a:r>
          </a:p>
          <a:p>
            <a:r>
              <a:rPr lang="en-US" dirty="0"/>
              <a:t> </a:t>
            </a:r>
          </a:p>
          <a:p>
            <a:r>
              <a:rPr lang="en-US" dirty="0"/>
              <a:t>The </a:t>
            </a:r>
            <a:r>
              <a:rPr lang="en-US" b="1" dirty="0"/>
              <a:t>Testing</a:t>
            </a:r>
            <a:r>
              <a:rPr lang="en-US" dirty="0"/>
              <a:t> / Staging environment is a little different. Actually, there is a slight difference between testing and staging environments, but to distinguish them is not the point here. You need something that acts as a copy of your corporate site, a copy of the live version. It should be </a:t>
            </a:r>
            <a:r>
              <a:rPr lang="en-US" b="1" dirty="0"/>
              <a:t>EXACTLY</a:t>
            </a:r>
            <a:r>
              <a:rPr lang="en-US" dirty="0"/>
              <a:t> the same, because you are going to test in this environment your new developments, you want to know how it will work and IF it will work live before going live. Only once you have verified that everything works, that your new functionality has not broken anything, you can migrate the changes to the production environment.</a:t>
            </a:r>
          </a:p>
          <a:p>
            <a:r>
              <a:rPr lang="en-US" dirty="0"/>
              <a:t> </a:t>
            </a:r>
          </a:p>
          <a:p>
            <a:r>
              <a:rPr lang="en-US" dirty="0"/>
              <a:t>Finally, the </a:t>
            </a:r>
            <a:r>
              <a:rPr lang="en-US" b="1" dirty="0"/>
              <a:t>Production</a:t>
            </a:r>
            <a:r>
              <a:rPr lang="en-US" dirty="0"/>
              <a:t> environment. It is the live version of your site / software. You should only use in this environment things that you are 100% will work and that have been tested. You should </a:t>
            </a:r>
            <a:r>
              <a:rPr lang="en-US" b="1" dirty="0"/>
              <a:t>NEVER make changes in production directly</a:t>
            </a:r>
            <a:r>
              <a:rPr lang="en-US" dirty="0"/>
              <a:t>. It sounds easy to follow but it isn’t. When you see that you can “fix” something easily in production, hold that thought. Even if it is just one line of code, don’t do it, test it before. Some of the reasons to ALWAYS follow this rule is that a small change can break things, and that if you skip one of this steps you risk creating glitches between your different environments which in turn will increase the possibility of new failures.</a:t>
            </a:r>
          </a:p>
          <a:p>
            <a:r>
              <a:rPr lang="en-US" dirty="0"/>
              <a:t> </a:t>
            </a:r>
          </a:p>
          <a:p>
            <a:r>
              <a:rPr lang="en-US" dirty="0"/>
              <a:t>The number of places where this simple rule is not followed is still huge, and the worst of it all is that the reason in most cases is pure human laziness, not computational </a:t>
            </a:r>
            <a:r>
              <a:rPr lang="en-US" dirty="0" err="1"/>
              <a:t>complexity.After</a:t>
            </a:r>
            <a:r>
              <a:rPr lang="en-US" dirty="0"/>
              <a:t> all, it’s actually an easy to follow rule:</a:t>
            </a:r>
          </a:p>
          <a:p>
            <a:r>
              <a:rPr lang="en-US" dirty="0"/>
              <a:t>Experiment on the development environment, Test it on the Test environment and if it works Migrate the changes  to the Production environment.</a:t>
            </a:r>
          </a:p>
          <a:p>
            <a:endParaRPr lang="en-US" dirty="0"/>
          </a:p>
          <a:p>
            <a:endParaRPr lang="en-US" dirty="0"/>
          </a:p>
        </p:txBody>
      </p:sp>
      <p:sp>
        <p:nvSpPr>
          <p:cNvPr id="4" name="Slide Number Placeholder 3"/>
          <p:cNvSpPr>
            <a:spLocks noGrp="1"/>
          </p:cNvSpPr>
          <p:nvPr>
            <p:ph type="sldNum" sz="quarter" idx="10"/>
          </p:nvPr>
        </p:nvSpPr>
        <p:spPr/>
        <p:txBody>
          <a:bodyPr/>
          <a:lstStyle/>
          <a:p>
            <a:fld id="{AC157E0A-F321-48DC-AF94-681D4DCF344D}" type="slidenum">
              <a:rPr lang="en-US" smtClean="0"/>
              <a:t>5</a:t>
            </a:fld>
            <a:endParaRPr lang="en-US" dirty="0"/>
          </a:p>
        </p:txBody>
      </p:sp>
    </p:spTree>
    <p:extLst>
      <p:ext uri="{BB962C8B-B14F-4D97-AF65-F5344CB8AC3E}">
        <p14:creationId xmlns:p14="http://schemas.microsoft.com/office/powerpoint/2010/main" val="2182849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Environment refers to the collection of hardware and software tools a system</a:t>
            </a:r>
            <a:r>
              <a:rPr lang="en-US" baseline="0" dirty="0"/>
              <a:t> </a:t>
            </a:r>
            <a:r>
              <a:rPr lang="en-US" dirty="0"/>
              <a:t>developer uses to build software systems.</a:t>
            </a:r>
          </a:p>
          <a:p>
            <a:endParaRPr lang="en-US" dirty="0"/>
          </a:p>
          <a:p>
            <a:r>
              <a:rPr lang="en-US" dirty="0"/>
              <a:t>The </a:t>
            </a:r>
            <a:r>
              <a:rPr lang="en-US" b="1" dirty="0"/>
              <a:t>Development</a:t>
            </a:r>
            <a:r>
              <a:rPr lang="en-US" dirty="0"/>
              <a:t> environment is where developers live and breathe, where they make all the changes, mistakes and fixes that you need. It’s like a small lab where nobody judges you, where it does not matter if you break the CSS or your whole webpage as nobody is going to notice. Once you achieve something, like developing a new item of a list, fix a bug, or a new functionality, you should stop and move your functionality to the Testing environment.</a:t>
            </a:r>
          </a:p>
          <a:p>
            <a:r>
              <a:rPr lang="en-US" dirty="0"/>
              <a:t> </a:t>
            </a:r>
          </a:p>
          <a:p>
            <a:r>
              <a:rPr lang="en-US" dirty="0"/>
              <a:t>The </a:t>
            </a:r>
            <a:r>
              <a:rPr lang="en-US" b="1" dirty="0"/>
              <a:t>Testing</a:t>
            </a:r>
            <a:r>
              <a:rPr lang="en-US" dirty="0"/>
              <a:t> / Staging environment is a little different. Actually, there is a slight difference between testing and staging environments, but to distinguish them is not the point here. You need something that acts as a copy of your corporate site, a copy of the live version. It should be </a:t>
            </a:r>
            <a:r>
              <a:rPr lang="en-US" b="1" dirty="0"/>
              <a:t>EXACTLY</a:t>
            </a:r>
            <a:r>
              <a:rPr lang="en-US" dirty="0"/>
              <a:t> the same, because you are going to test in this environment your new developments, you want to know how it will work and IF it will work live before going live. Only once you have verified that everything works, that your new functionality has not broken anything, you can migrate the changes to the production environment.</a:t>
            </a:r>
          </a:p>
          <a:p>
            <a:r>
              <a:rPr lang="en-US" dirty="0"/>
              <a:t> </a:t>
            </a:r>
          </a:p>
          <a:p>
            <a:r>
              <a:rPr lang="en-US" dirty="0"/>
              <a:t>Finally, the </a:t>
            </a:r>
            <a:r>
              <a:rPr lang="en-US" b="1" dirty="0"/>
              <a:t>Production</a:t>
            </a:r>
            <a:r>
              <a:rPr lang="en-US" dirty="0"/>
              <a:t> environment. It is the live version of your site / software. You should only use in this environment things that you are 100% will work and that have been tested. You should </a:t>
            </a:r>
            <a:r>
              <a:rPr lang="en-US" b="1" dirty="0"/>
              <a:t>NEVER make changes in production directly</a:t>
            </a:r>
            <a:r>
              <a:rPr lang="en-US" dirty="0"/>
              <a:t>. It sounds easy to follow but it isn’t. When you see that you can “fix” something easily in production, hold that thought. Even if it is just one line of code, don’t do it, test it before. Some of the reasons to ALWAYS follow this rule is that a small change can break things, and that if you skip one of this steps you risk creating glitches between your different environments which in turn will increase the possibility of new failures.</a:t>
            </a:r>
          </a:p>
          <a:p>
            <a:r>
              <a:rPr lang="en-US" dirty="0"/>
              <a:t> </a:t>
            </a:r>
          </a:p>
          <a:p>
            <a:r>
              <a:rPr lang="en-US" dirty="0"/>
              <a:t>The number of places where this simple rule is not followed is still huge, and the worst of it all is that the reason in most cases is pure human laziness, not computational </a:t>
            </a:r>
            <a:r>
              <a:rPr lang="en-US" dirty="0" err="1"/>
              <a:t>complexity.After</a:t>
            </a:r>
            <a:r>
              <a:rPr lang="en-US" dirty="0"/>
              <a:t> all, it’s actually an easy to follow rule:</a:t>
            </a:r>
          </a:p>
          <a:p>
            <a:r>
              <a:rPr lang="en-US" dirty="0"/>
              <a:t>Experiment on the development environment, Test it on the Test environment and if it works Migrate the changes  to the Production environment.</a:t>
            </a:r>
          </a:p>
          <a:p>
            <a:endParaRPr lang="en-US" dirty="0"/>
          </a:p>
          <a:p>
            <a:endParaRPr lang="en-US" dirty="0"/>
          </a:p>
        </p:txBody>
      </p:sp>
      <p:sp>
        <p:nvSpPr>
          <p:cNvPr id="4" name="Slide Number Placeholder 3"/>
          <p:cNvSpPr>
            <a:spLocks noGrp="1"/>
          </p:cNvSpPr>
          <p:nvPr>
            <p:ph type="sldNum" sz="quarter" idx="10"/>
          </p:nvPr>
        </p:nvSpPr>
        <p:spPr/>
        <p:txBody>
          <a:bodyPr/>
          <a:lstStyle/>
          <a:p>
            <a:fld id="{AC157E0A-F321-48DC-AF94-681D4DCF344D}" type="slidenum">
              <a:rPr lang="en-US" smtClean="0"/>
              <a:t>7</a:t>
            </a:fld>
            <a:endParaRPr lang="en-US" dirty="0"/>
          </a:p>
        </p:txBody>
      </p:sp>
    </p:spTree>
    <p:extLst>
      <p:ext uri="{BB962C8B-B14F-4D97-AF65-F5344CB8AC3E}">
        <p14:creationId xmlns:p14="http://schemas.microsoft.com/office/powerpoint/2010/main" val="2298704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Physical Servers</a:t>
            </a:r>
          </a:p>
          <a:p>
            <a:r>
              <a:rPr lang="en-US" dirty="0"/>
              <a:t>Getting a physical server involves several steps, as follows.</a:t>
            </a:r>
          </a:p>
          <a:p>
            <a:r>
              <a:rPr lang="en-US" dirty="0"/>
              <a:t>Once you hire us to get one, we call the hardware provider (Dell in our case) and wait for several days for the hardware to arrive at our offices in Sweden. With the hardware here, one of our technicians locate a free rack unit, install the server, connect the corresponding cables and power supply and after talking to the customer, the desired operating system is installed.</a:t>
            </a:r>
          </a:p>
          <a:p>
            <a:r>
              <a:rPr lang="en-US" dirty="0"/>
              <a:t>After a few basic diagnostics and with the operating system ready to go, users are delivered their credentials. After this, you can remotely access your server and start setting up whatever software you wish. At this point, control is up to you and we only intervene for reboots and hardware changes. Although once configured, this is a rare occurrence. The servers we use from Dell have great quality hardware, redundant disks and all kind of components built to last.</a:t>
            </a:r>
          </a:p>
          <a:p>
            <a:r>
              <a:rPr lang="en-US" dirty="0"/>
              <a:t>We take care, of course, of the network and make sure you have fast connectivity at all times. Top of the line Cisco routers and switches, redundant refrigeration and continuous power ensure you won´t get any hiccups under normal circumstances.</a:t>
            </a:r>
          </a:p>
          <a:p>
            <a:r>
              <a:rPr lang="en-US" dirty="0"/>
              <a:t>The server runs non-stop until the end of times, or until you decide to stop using it.</a:t>
            </a:r>
          </a:p>
          <a:p>
            <a:r>
              <a:rPr lang="en-US" b="1" dirty="0"/>
              <a:t>Virtual Servers</a:t>
            </a:r>
          </a:p>
          <a:p>
            <a:r>
              <a:rPr lang="en-US" dirty="0"/>
              <a:t>Virtual dedicated servers or Infrastructure as a Service as it´s commonly known is a way of having your own machine and while the end result is similar, the way to order one is different.</a:t>
            </a:r>
          </a:p>
          <a:p>
            <a:r>
              <a:rPr lang="en-US" dirty="0"/>
              <a:t>You start by registering an account (</a:t>
            </a:r>
            <a:r>
              <a:rPr lang="en-US" dirty="0">
                <a:hlinkClick r:id="rId3"/>
              </a:rPr>
              <a:t>here at City Cloud</a:t>
            </a:r>
            <a:r>
              <a:rPr lang="en-US" dirty="0"/>
              <a:t>), and when you have confirmed your email and identity, you get access to our </a:t>
            </a:r>
            <a:r>
              <a:rPr lang="en-US" dirty="0">
                <a:hlinkClick r:id="rId4"/>
              </a:rPr>
              <a:t>control panel</a:t>
            </a:r>
            <a:r>
              <a:rPr lang="en-US" dirty="0"/>
              <a:t>. From there, you just click on “New VM”, select the operating system and/or image (some of them come with pre-installed software ready to go) and wait a few minutes.</a:t>
            </a:r>
          </a:p>
          <a:p>
            <a:r>
              <a:rPr lang="en-US" dirty="0"/>
              <a:t>That´s right, after a few minutes you get a new virtual machine that can be accessed by SSH or VNC. The IP address is assigned automatically so you have everything you need to start installing software.</a:t>
            </a:r>
          </a:p>
          <a:p>
            <a:r>
              <a:rPr lang="en-US" dirty="0"/>
              <a:t>Servers run continuously until you turn them off, which can be done with literally one click. You can then clone them, erase them, turn them back on or just leave them paused.</a:t>
            </a:r>
          </a:p>
          <a:p>
            <a:r>
              <a:rPr lang="en-US" dirty="0"/>
              <a:t>Since you pay by the hour and by capacity, you can increase and decrease power and cost between minutes. Choice is really up to you or your application, since this can also be automated.</a:t>
            </a:r>
          </a:p>
          <a:p>
            <a:endParaRPr lang="en-US" dirty="0"/>
          </a:p>
          <a:p>
            <a:r>
              <a:rPr lang="en-US" b="1" dirty="0"/>
              <a:t>Reduced IT costs</a:t>
            </a:r>
          </a:p>
          <a:p>
            <a:r>
              <a:rPr lang="en-US" dirty="0"/>
              <a:t>Moving to cloud computing may reduce the cost of managing and maintaining your IT systems. Rather than purchasing expensive systems and equipment for your business, you can reduce your costs by using the resources of your cloud computing service provider. You may be able to reduce your operating costs because:</a:t>
            </a:r>
          </a:p>
          <a:p>
            <a:r>
              <a:rPr lang="en-US" dirty="0"/>
              <a:t>the cost of system upgrades, new hardware and software may be included in your contract</a:t>
            </a:r>
          </a:p>
          <a:p>
            <a:r>
              <a:rPr lang="en-US" dirty="0"/>
              <a:t>you no longer need to pay wages for expert staff</a:t>
            </a:r>
          </a:p>
          <a:p>
            <a:r>
              <a:rPr lang="en-US" dirty="0"/>
              <a:t>your energy consumption costs may be reduced</a:t>
            </a:r>
          </a:p>
          <a:p>
            <a:r>
              <a:rPr lang="en-US" dirty="0"/>
              <a:t>there are fewer time delays.</a:t>
            </a:r>
          </a:p>
          <a:p>
            <a:r>
              <a:rPr lang="en-US" b="1" dirty="0"/>
              <a:t>Scalability</a:t>
            </a:r>
          </a:p>
          <a:p>
            <a:r>
              <a:rPr lang="en-US" dirty="0"/>
              <a:t>Your business can scale up or scale down your operation and storage needs quickly to suit your situation, allowing flexibility as your needs change. Rather than purchasing and installing expensive upgrades yourself, your cloud computer service provider can handle this for you. Using the cloud frees up your time so you can get on with running your business.</a:t>
            </a:r>
          </a:p>
          <a:p>
            <a:r>
              <a:rPr lang="en-US" b="1" dirty="0"/>
              <a:t>Business continuity</a:t>
            </a:r>
          </a:p>
          <a:p>
            <a:r>
              <a:rPr lang="en-US" dirty="0"/>
              <a:t>Protecting your data and systems is an important part of </a:t>
            </a:r>
            <a:r>
              <a:rPr lang="en-US" dirty="0">
                <a:hlinkClick r:id="rId5"/>
              </a:rPr>
              <a:t>business continuity planning</a:t>
            </a:r>
            <a:r>
              <a:rPr lang="en-US" dirty="0"/>
              <a:t>. Whether you experience a natural disaster, power failure or other crisis, having your data stored in the cloud ensures it is backed up and protected in a secure and safe location. Being able to access your data again quickly allows you to conduct business as usual, </a:t>
            </a:r>
            <a:r>
              <a:rPr lang="en-US" dirty="0" err="1"/>
              <a:t>minimising</a:t>
            </a:r>
            <a:r>
              <a:rPr lang="en-US" dirty="0"/>
              <a:t> any downtime and loss of productivity.</a:t>
            </a:r>
          </a:p>
          <a:p>
            <a:r>
              <a:rPr lang="en-US" b="1" dirty="0"/>
              <a:t>Collaboration efficiency</a:t>
            </a:r>
          </a:p>
          <a:p>
            <a:r>
              <a:rPr lang="en-US" dirty="0"/>
              <a:t>Collaboration in a cloud environment gives your business the ability to communicate and share more easily outside of the traditional methods. If you are working on a project across different locations, you could use cloud computing to give employees, contractors and third parties access to the same files. You could also choose a cloud computing model that makes it easy for you to share your records with your advisers (e.g. a quick and secure way to share accounting records with your accountant or financial adviser).</a:t>
            </a:r>
          </a:p>
          <a:p>
            <a:r>
              <a:rPr lang="en-US" b="1" dirty="0"/>
              <a:t>Flexibility of work practices</a:t>
            </a:r>
          </a:p>
          <a:p>
            <a:r>
              <a:rPr lang="en-US" dirty="0"/>
              <a:t>Cloud computing allows employees to be more flexible in their work practices. For example, you have the ability to access data from home, on holiday, or via the commute to and from work (providing you have an internet connection). If you need access to your data while you are off-site, you can connect to your virtual office, quickly and easily.</a:t>
            </a:r>
          </a:p>
          <a:p>
            <a:r>
              <a:rPr lang="en-US" b="1" dirty="0"/>
              <a:t>Access to automatic updates</a:t>
            </a:r>
          </a:p>
          <a:p>
            <a:r>
              <a:rPr lang="en-US" dirty="0"/>
              <a:t>Access to automatic updates for your IT requirements may be included in your service fee. Depending on your cloud computing service provider, your system will regularly be updated with the latest technology. This could include up-to-date versions of software, as well as upgrades to servers and computer processing power.</a:t>
            </a:r>
          </a:p>
          <a:p>
            <a:endParaRPr lang="en-US" dirty="0"/>
          </a:p>
          <a:p>
            <a:r>
              <a:rPr lang="en-US" b="1" dirty="0"/>
              <a:t>The Pros and Cons of Physical Servers</a:t>
            </a:r>
          </a:p>
          <a:p>
            <a:r>
              <a:rPr lang="en-US" dirty="0"/>
              <a:t>A physical server is piece of equipment on which data is stored and read. This may be located onsite in your server room, or it could be stored at </a:t>
            </a:r>
            <a:r>
              <a:rPr lang="en-US" dirty="0">
                <a:hlinkClick r:id="rId6"/>
              </a:rPr>
              <a:t>a colocation facility</a:t>
            </a:r>
            <a:r>
              <a:rPr lang="en-US" dirty="0"/>
              <a:t> (a data center) with a trusted vendor. Physical servers are generally owned, managed, and maintained by your company's staff.</a:t>
            </a:r>
          </a:p>
          <a:p>
            <a:r>
              <a:rPr lang="en-US" b="1" dirty="0"/>
              <a:t>Pros of Physical Servers</a:t>
            </a:r>
            <a:endParaRPr lang="en-US" dirty="0"/>
          </a:p>
          <a:p>
            <a:r>
              <a:rPr lang="en-US" dirty="0"/>
              <a:t>Your IT team has full access to your dedicated server resources 24/7/365, which can be advantageous for high-demand or business-critical operations.</a:t>
            </a:r>
          </a:p>
          <a:p>
            <a:r>
              <a:rPr lang="en-US" dirty="0"/>
              <a:t>Depending on your needs, the server may be located onsite or in a conveniently-located colocation facility.</a:t>
            </a:r>
          </a:p>
          <a:p>
            <a:r>
              <a:rPr lang="en-US" dirty="0">
                <a:effectLst/>
              </a:rPr>
              <a:t>Your IT staff can fully customize and configure the server to your specifications and business requirements.</a:t>
            </a:r>
          </a:p>
          <a:p>
            <a:r>
              <a:rPr lang="en-US" b="1" dirty="0"/>
              <a:t>Cons of Physical Servers</a:t>
            </a:r>
            <a:endParaRPr lang="en-US" dirty="0"/>
          </a:p>
          <a:p>
            <a:r>
              <a:rPr lang="en-US" dirty="0"/>
              <a:t>Relatively high cost of server purchase, maintenance, and in the case of hardware failure, replacement.</a:t>
            </a:r>
          </a:p>
          <a:p>
            <a:r>
              <a:rPr lang="en-US" dirty="0"/>
              <a:t>Your IT staff will be responsible for setup, configuration, and maintenance on a continual basis.</a:t>
            </a:r>
          </a:p>
          <a:p>
            <a:r>
              <a:rPr lang="en-US" dirty="0"/>
              <a:t>You may need to hire a contractor or vendor for help if you have difficulty with configuration or repairs.</a:t>
            </a:r>
          </a:p>
          <a:p>
            <a:r>
              <a:rPr lang="en-US" dirty="0"/>
              <a:t>Users cannot scale storage in small increments once you reach the maximum workload, since you purchase and own the hardware.</a:t>
            </a:r>
          </a:p>
          <a:p>
            <a:r>
              <a:rPr lang="en-US" dirty="0">
                <a:effectLst/>
              </a:rPr>
              <a:t>Requires physical or colocation space.</a:t>
            </a:r>
          </a:p>
          <a:p>
            <a:r>
              <a:rPr lang="en-US" b="1" dirty="0"/>
              <a:t>The Pros and Cons of Virtual Servers</a:t>
            </a:r>
          </a:p>
          <a:p>
            <a:r>
              <a:rPr lang="en-US" dirty="0"/>
              <a:t>Virtualization is the act of placing multiple "virtual servers" on physical equipment. This allows physical server resources to be split between multiple workloads for maximum efficiency and cost savings. Virtualization typically occurs in the cloud or on servers that are owned, maintained, and located offsite. Hiring a hosting vendor who offers secure cloud services is the most common way that organizations switch to virtualization.</a:t>
            </a:r>
          </a:p>
          <a:p>
            <a:r>
              <a:rPr lang="en-US" b="1" dirty="0"/>
              <a:t>Pros of Virtual Servers</a:t>
            </a:r>
            <a:endParaRPr lang="en-US" dirty="0"/>
          </a:p>
          <a:p>
            <a:r>
              <a:rPr lang="en-US" dirty="0"/>
              <a:t>Fewer upfront costs, since you are not required to purchase hardware.</a:t>
            </a:r>
          </a:p>
          <a:p>
            <a:r>
              <a:rPr lang="en-US" dirty="0"/>
              <a:t>Potential for lower lifetime costs on configuration and maintenance.</a:t>
            </a:r>
          </a:p>
          <a:p>
            <a:r>
              <a:rPr lang="en-US" dirty="0"/>
              <a:t>Access to expert assistance on setup, configuration, maintenance, and software licenses.</a:t>
            </a:r>
          </a:p>
          <a:p>
            <a:r>
              <a:rPr lang="en-US" dirty="0"/>
              <a:t>Reduced need for in-house IT talent.</a:t>
            </a:r>
          </a:p>
          <a:p>
            <a:r>
              <a:rPr lang="en-US" dirty="0"/>
              <a:t>Potential to consolidate servers and increase workload efficiency.</a:t>
            </a:r>
          </a:p>
          <a:p>
            <a:r>
              <a:rPr lang="en-US" dirty="0">
                <a:effectLst/>
              </a:rPr>
              <a:t>Reduced environmental footprint, due to shared workloads.</a:t>
            </a:r>
          </a:p>
          <a:p>
            <a:r>
              <a:rPr lang="en-US" b="1" dirty="0"/>
              <a:t>Cons of Virtual Servers</a:t>
            </a:r>
            <a:endParaRPr lang="en-US" dirty="0"/>
          </a:p>
          <a:p>
            <a:r>
              <a:rPr lang="en-US" dirty="0"/>
              <a:t>Potential for higher recurring monthly costs, as opposed to higher upfront investment.</a:t>
            </a:r>
          </a:p>
          <a:p>
            <a:r>
              <a:rPr lang="en-US" dirty="0"/>
              <a:t>Possible issues with application compatibility, which are best discussed with a knowledgeable vendor.</a:t>
            </a:r>
          </a:p>
          <a:p>
            <a:r>
              <a:rPr lang="en-US" dirty="0"/>
              <a:t>Not all vendors are amenable to scaling your agreement up or down in small increments, which largely depends on vendor policies and service level agreements (SLAs).</a:t>
            </a:r>
          </a:p>
          <a:p>
            <a:r>
              <a:rPr lang="en-US" dirty="0">
                <a:effectLst/>
              </a:rPr>
              <a:t>You are no longer independently in control of your physical server and the applications running on them.</a:t>
            </a:r>
          </a:p>
          <a:p>
            <a:pPr marL="0" indent="0">
              <a:buNone/>
            </a:pPr>
            <a:endParaRPr lang="en-US" dirty="0"/>
          </a:p>
          <a:p>
            <a:endParaRPr lang="en-US" dirty="0"/>
          </a:p>
        </p:txBody>
      </p:sp>
      <p:sp>
        <p:nvSpPr>
          <p:cNvPr id="4" name="Slide Number Placeholder 3"/>
          <p:cNvSpPr>
            <a:spLocks noGrp="1"/>
          </p:cNvSpPr>
          <p:nvPr>
            <p:ph type="sldNum" sz="quarter" idx="10"/>
          </p:nvPr>
        </p:nvSpPr>
        <p:spPr/>
        <p:txBody>
          <a:bodyPr/>
          <a:lstStyle/>
          <a:p>
            <a:fld id="{AC157E0A-F321-48DC-AF94-681D4DCF344D}" type="slidenum">
              <a:rPr lang="en-US" smtClean="0"/>
              <a:t>8</a:t>
            </a:fld>
            <a:endParaRPr lang="en-US" dirty="0"/>
          </a:p>
        </p:txBody>
      </p:sp>
    </p:spTree>
    <p:extLst>
      <p:ext uri="{BB962C8B-B14F-4D97-AF65-F5344CB8AC3E}">
        <p14:creationId xmlns:p14="http://schemas.microsoft.com/office/powerpoint/2010/main" val="3426870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Cloud Computing </a:t>
            </a:r>
            <a:r>
              <a:rPr lang="en-GB" dirty="0"/>
              <a:t>is a collection of computing services (compute, storage, network, applications, etc.) accessible on-demand over a network</a:t>
            </a:r>
            <a:r>
              <a:rPr lang="en-US" dirty="0"/>
              <a:t>. It is a business and technology model for delivering and acquiring IT services in a utility-like fashion. </a:t>
            </a:r>
            <a:r>
              <a:rPr lang="en-US" sz="1200" dirty="0"/>
              <a:t>Pay-as-you</a:t>
            </a:r>
            <a:r>
              <a:rPr lang="en-US" sz="1200" baseline="0" dirty="0"/>
              <a:t> go pricing means that the resources can be commissioned or decommissioned anytime you want, you only pay for the exactly amount of time the resources has been used. </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charset="0"/>
                <a:ea typeface="+mn-ea"/>
                <a:cs typeface="+mn-cs"/>
              </a:rPr>
              <a:t>Cloud Computing addresses many of the limitations of traditional, on premise IT infrastructure. Cloud computing provides customers with access to remote computing resources, delivered as a service, over the internet. With cloud computing, customers no longer have to purchase and maintain the hardware required to roll out new business applications. Instead, cloud computing allows developers to access computing resources remotely, at any time, through a web browser or through APIs.</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Arial" charset="0"/>
                <a:ea typeface="+mn-ea"/>
                <a:cs typeface="+mn-cs"/>
              </a:rPr>
              <a:t>Utility computing</a:t>
            </a:r>
            <a:r>
              <a:rPr lang="en-GB" sz="1200" b="0" i="0" kern="1200" dirty="0">
                <a:solidFill>
                  <a:schemeClr val="tx1"/>
                </a:solidFill>
                <a:effectLst/>
                <a:latin typeface="Arial" charset="0"/>
                <a:ea typeface="+mn-ea"/>
                <a:cs typeface="+mn-cs"/>
              </a:rPr>
              <a:t> is a service provisioning model in which a service provider makes computing resources and infrastructure management available to the customer as needed, and charges them for specific usage rather than a flat rate.</a:t>
            </a:r>
            <a:endParaRPr lang="en-US" sz="1200" kern="1200" dirty="0">
              <a:solidFill>
                <a:schemeClr val="tx1"/>
              </a:solidFill>
              <a:effectLst/>
              <a:latin typeface="Arial" charset="0"/>
              <a:ea typeface="+mn-ea"/>
              <a:cs typeface="+mn-cs"/>
            </a:endParaRPr>
          </a:p>
          <a:p>
            <a:endParaRPr lang="en-US" dirty="0"/>
          </a:p>
          <a:p>
            <a:endParaRPr lang="en-US" dirty="0"/>
          </a:p>
        </p:txBody>
      </p:sp>
      <p:sp>
        <p:nvSpPr>
          <p:cNvPr id="4" name="Slide Number Placeholder 3"/>
          <p:cNvSpPr>
            <a:spLocks noGrp="1"/>
          </p:cNvSpPr>
          <p:nvPr>
            <p:ph type="sldNum" sz="quarter" idx="10"/>
          </p:nvPr>
        </p:nvSpPr>
        <p:spPr/>
        <p:txBody>
          <a:bodyPr/>
          <a:lstStyle/>
          <a:p>
            <a:fld id="{AC157E0A-F321-48DC-AF94-681D4DCF344D}" type="slidenum">
              <a:rPr lang="en-US" smtClean="0"/>
              <a:t>10</a:t>
            </a:fld>
            <a:endParaRPr lang="en-US" dirty="0"/>
          </a:p>
        </p:txBody>
      </p:sp>
    </p:spTree>
    <p:extLst>
      <p:ext uri="{BB962C8B-B14F-4D97-AF65-F5344CB8AC3E}">
        <p14:creationId xmlns:p14="http://schemas.microsoft.com/office/powerpoint/2010/main" val="3885499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Cloud Computing </a:t>
            </a:r>
            <a:r>
              <a:rPr lang="en-GB" dirty="0"/>
              <a:t>is a collection of computing services (compute, storage, network, applications, etc.) accessible on-demand over a network</a:t>
            </a:r>
            <a:r>
              <a:rPr lang="en-US" dirty="0"/>
              <a:t>. It is a business and technology model for delivering and acquiring IT services in a utility-like fashion.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charset="0"/>
                <a:ea typeface="+mn-ea"/>
                <a:cs typeface="+mn-cs"/>
              </a:rPr>
              <a:t>Cloud Computing addresses many of the limitations of traditional, on premise IT infrastructure. Cloud computing provides customers with access to remote computing resources, delivered as a service, over the internet. With cloud computing, customers no longer have to purchase and maintain the hardware required to roll out new business applications. Instead, cloud computing allows developers to access computing resources remotely, at any time, through a web browser or through APIs.</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Arial" charset="0"/>
                <a:ea typeface="+mn-ea"/>
                <a:cs typeface="+mn-cs"/>
              </a:rPr>
              <a:t>Utility computing</a:t>
            </a:r>
            <a:r>
              <a:rPr lang="en-GB" sz="1200" b="0" i="0" kern="1200" dirty="0">
                <a:solidFill>
                  <a:schemeClr val="tx1"/>
                </a:solidFill>
                <a:effectLst/>
                <a:latin typeface="Arial" charset="0"/>
                <a:ea typeface="+mn-ea"/>
                <a:cs typeface="+mn-cs"/>
              </a:rPr>
              <a:t> is a service provisioning model in which a service provider makes computing resources and infrastructure management available to the customer as needed, and charges them for specific usage rather than a flat rate.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a:solidFill>
                <a:schemeClr val="tx1"/>
              </a:solidFill>
              <a:effectLst/>
              <a:latin typeface="Arial"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latin typeface="Arial" charset="0"/>
                <a:ea typeface="+mn-ea"/>
                <a:cs typeface="Calibri" pitchFamily="34" charset="0"/>
              </a:rPr>
              <a:t>Cloud services provide numerous choices to an IT organization.  The overhead in managing some of the </a:t>
            </a:r>
            <a:r>
              <a:rPr lang="en-GB" sz="1200" kern="1200" dirty="0">
                <a:solidFill>
                  <a:schemeClr val="tx1"/>
                </a:solidFill>
                <a:latin typeface="Arial" charset="0"/>
                <a:ea typeface="+mn-ea"/>
                <a:cs typeface="+mn-cs"/>
              </a:rPr>
              <a:t>underlying</a:t>
            </a:r>
            <a:r>
              <a:rPr lang="en-GB" sz="1200" kern="1200" dirty="0">
                <a:solidFill>
                  <a:schemeClr val="tx1"/>
                </a:solidFill>
                <a:latin typeface="Arial" charset="0"/>
                <a:ea typeface="+mn-ea"/>
                <a:cs typeface="Calibri" pitchFamily="34" charset="0"/>
              </a:rPr>
              <a:t> technology is transferred to the cloud provider</a:t>
            </a:r>
            <a:endParaRPr lang="en-US" sz="1200" kern="1200" dirty="0">
              <a:solidFill>
                <a:schemeClr val="tx1"/>
              </a:solidFill>
              <a:latin typeface="Arial" charset="0"/>
              <a:ea typeface="+mn-ea"/>
              <a:cs typeface="Calibr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charset="0"/>
              <a:ea typeface="+mn-ea"/>
              <a:cs typeface="+mn-cs"/>
            </a:endParaRPr>
          </a:p>
          <a:p>
            <a:endParaRPr lang="en-US" dirty="0"/>
          </a:p>
          <a:p>
            <a:endParaRPr lang="en-US" dirty="0"/>
          </a:p>
        </p:txBody>
      </p:sp>
      <p:sp>
        <p:nvSpPr>
          <p:cNvPr id="4" name="Slide Number Placeholder 3"/>
          <p:cNvSpPr>
            <a:spLocks noGrp="1"/>
          </p:cNvSpPr>
          <p:nvPr>
            <p:ph type="sldNum" sz="quarter" idx="10"/>
          </p:nvPr>
        </p:nvSpPr>
        <p:spPr/>
        <p:txBody>
          <a:bodyPr/>
          <a:lstStyle/>
          <a:p>
            <a:fld id="{AC157E0A-F321-48DC-AF94-681D4DCF344D}" type="slidenum">
              <a:rPr lang="en-US" smtClean="0"/>
              <a:t>11</a:t>
            </a:fld>
            <a:endParaRPr lang="en-US" dirty="0"/>
          </a:p>
        </p:txBody>
      </p:sp>
    </p:spTree>
    <p:extLst>
      <p:ext uri="{BB962C8B-B14F-4D97-AF65-F5344CB8AC3E}">
        <p14:creationId xmlns:p14="http://schemas.microsoft.com/office/powerpoint/2010/main" val="2462068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Cloud Computing </a:t>
            </a:r>
            <a:r>
              <a:rPr lang="en-GB" dirty="0"/>
              <a:t>is a collection of computing services (compute, storage, network, applications, etc.) accessible on-demand over a network</a:t>
            </a:r>
            <a:r>
              <a:rPr lang="en-US" dirty="0"/>
              <a:t>. It is a business and technology model for delivering and acquiring IT services in a utility-like fashion.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charset="0"/>
                <a:ea typeface="+mn-ea"/>
                <a:cs typeface="+mn-cs"/>
              </a:rPr>
              <a:t>Cloud Computing addresses many of the limitations of traditional, on premise IT infrastructure. Cloud computing provides customers with access to remote computing resources, delivered as a service, over the internet. With cloud computing, customers no longer have to purchase and maintain the hardware required to roll out new business applications. Instead, cloud computing allows developers to access computing resources remotely, at any time, through a web browser or through APIs.</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Arial" charset="0"/>
                <a:ea typeface="+mn-ea"/>
                <a:cs typeface="+mn-cs"/>
              </a:rPr>
              <a:t>Utility computing</a:t>
            </a:r>
            <a:r>
              <a:rPr lang="en-GB" sz="1200" b="0" i="0" kern="1200" dirty="0">
                <a:solidFill>
                  <a:schemeClr val="tx1"/>
                </a:solidFill>
                <a:effectLst/>
                <a:latin typeface="Arial" charset="0"/>
                <a:ea typeface="+mn-ea"/>
                <a:cs typeface="+mn-cs"/>
              </a:rPr>
              <a:t> is a service provisioning model in which a service provider makes computing resources and infrastructure management available to the customer as needed, and charges them for specific usage rather than a flat rate.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a:solidFill>
                <a:schemeClr val="tx1"/>
              </a:solidFill>
              <a:effectLst/>
              <a:latin typeface="Arial"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latin typeface="Arial" charset="0"/>
                <a:ea typeface="+mn-ea"/>
                <a:cs typeface="Calibri" pitchFamily="34" charset="0"/>
              </a:rPr>
              <a:t>Cloud services provide numerous choices to an IT organization.  The overhead in managing some of the </a:t>
            </a:r>
            <a:r>
              <a:rPr lang="en-GB" sz="1200" kern="1200" dirty="0">
                <a:solidFill>
                  <a:schemeClr val="tx1"/>
                </a:solidFill>
                <a:latin typeface="Arial" charset="0"/>
                <a:ea typeface="+mn-ea"/>
                <a:cs typeface="+mn-cs"/>
              </a:rPr>
              <a:t>underlying</a:t>
            </a:r>
            <a:r>
              <a:rPr lang="en-GB" sz="1200" kern="1200" dirty="0">
                <a:solidFill>
                  <a:schemeClr val="tx1"/>
                </a:solidFill>
                <a:latin typeface="Arial" charset="0"/>
                <a:ea typeface="+mn-ea"/>
                <a:cs typeface="Calibri" pitchFamily="34" charset="0"/>
              </a:rPr>
              <a:t> technology is transferred to the cloud provider</a:t>
            </a:r>
            <a:endParaRPr lang="en-US" sz="1200" kern="1200" dirty="0">
              <a:solidFill>
                <a:schemeClr val="tx1"/>
              </a:solidFill>
              <a:latin typeface="Arial" charset="0"/>
              <a:ea typeface="+mn-ea"/>
              <a:cs typeface="Calibr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charset="0"/>
              <a:ea typeface="+mn-ea"/>
              <a:cs typeface="+mn-cs"/>
            </a:endParaRPr>
          </a:p>
          <a:p>
            <a:endParaRPr lang="en-US" dirty="0"/>
          </a:p>
          <a:p>
            <a:endParaRPr lang="en-US" dirty="0"/>
          </a:p>
        </p:txBody>
      </p:sp>
      <p:sp>
        <p:nvSpPr>
          <p:cNvPr id="4" name="Slide Number Placeholder 3"/>
          <p:cNvSpPr>
            <a:spLocks noGrp="1"/>
          </p:cNvSpPr>
          <p:nvPr>
            <p:ph type="sldNum" sz="quarter" idx="10"/>
          </p:nvPr>
        </p:nvSpPr>
        <p:spPr/>
        <p:txBody>
          <a:bodyPr/>
          <a:lstStyle/>
          <a:p>
            <a:fld id="{AC157E0A-F321-48DC-AF94-681D4DCF344D}" type="slidenum">
              <a:rPr lang="en-US" smtClean="0"/>
              <a:t>12</a:t>
            </a:fld>
            <a:endParaRPr lang="en-US" dirty="0"/>
          </a:p>
        </p:txBody>
      </p:sp>
    </p:spTree>
    <p:extLst>
      <p:ext uri="{BB962C8B-B14F-4D97-AF65-F5344CB8AC3E}">
        <p14:creationId xmlns:p14="http://schemas.microsoft.com/office/powerpoint/2010/main" val="3632410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Trade capital expense for variable expense </a:t>
            </a:r>
          </a:p>
          <a:p>
            <a:r>
              <a:rPr lang="en-US" dirty="0"/>
              <a:t>Instead of having to invest heavily in data centers and servers before you know how you’re going to use them, you can only pay when you consume computing resources, and only pay for how much you consume.</a:t>
            </a:r>
          </a:p>
          <a:p>
            <a:endParaRPr lang="en-US" dirty="0"/>
          </a:p>
          <a:p>
            <a:r>
              <a:rPr lang="en-US" b="1" dirty="0"/>
              <a:t>Benefit from massive economies of scale </a:t>
            </a:r>
          </a:p>
          <a:p>
            <a:r>
              <a:rPr lang="en-US" dirty="0"/>
              <a:t>By using cloud computing, you can achieve a lower variable cost than you can get on your own. Because usage from hundreds of thousands of customers are aggregated in the cloud, providers such as Amazon Web Services can achieve higher economies of scale which translates into lower pay as you go prices.</a:t>
            </a:r>
            <a:br>
              <a:rPr lang="en-US" dirty="0"/>
            </a:br>
            <a:endParaRPr lang="en-US" dirty="0"/>
          </a:p>
          <a:p>
            <a:r>
              <a:rPr lang="en-US" b="1" dirty="0"/>
              <a:t>Stop guessing capacity </a:t>
            </a:r>
          </a:p>
          <a:p>
            <a:r>
              <a:rPr lang="en-US" dirty="0"/>
              <a:t>Eliminate guessing on your infrastructure capacity needs. When you make a capacity decision prior to deploying an application, you often either end up sitting on expensive idle resources or dealing with limited capacity. With Cloud Computing, these problems go away. You can access as much or as little as you need, and scale up and down as required with only a few minutes notice.</a:t>
            </a:r>
            <a:br>
              <a:rPr lang="en-US" dirty="0"/>
            </a:br>
            <a:endParaRPr lang="en-US" dirty="0"/>
          </a:p>
          <a:p>
            <a:r>
              <a:rPr lang="en-US" b="1" dirty="0"/>
              <a:t>Increase speed and agility </a:t>
            </a:r>
          </a:p>
          <a:p>
            <a:r>
              <a:rPr lang="en-US" dirty="0"/>
              <a:t>In a cloud computing environment, new IT resources are only ever a click away, which means you reduce the time it takes to make those resources available to your developers from weeks to just minutes. This results in a dramatic increase in agility for the organization, since the cost and time it takes to experiment and develop is significantly lower.</a:t>
            </a:r>
            <a:br>
              <a:rPr lang="en-US" dirty="0"/>
            </a:br>
            <a:endParaRPr lang="en-US" dirty="0"/>
          </a:p>
          <a:p>
            <a:r>
              <a:rPr lang="en-US" b="1" dirty="0"/>
              <a:t>Stop spending money on running and maintaining data centers </a:t>
            </a:r>
          </a:p>
          <a:p>
            <a:r>
              <a:rPr lang="en-US" dirty="0"/>
              <a:t>Focus on projects that differentiate your business, not the infrastructure. Cloud computing lets you focus on your own customers, rather than on the heavy lifting of racking, stacking and powering servers.</a:t>
            </a:r>
            <a:br>
              <a:rPr lang="en-US" dirty="0"/>
            </a:br>
            <a:endParaRPr lang="en-US" dirty="0"/>
          </a:p>
          <a:p>
            <a:r>
              <a:rPr lang="en-US" b="1" dirty="0"/>
              <a:t>Go global in minutes </a:t>
            </a:r>
          </a:p>
          <a:p>
            <a:r>
              <a:rPr lang="en-US" dirty="0"/>
              <a:t>Easily deploy your application in multiple regions around the world with just a few clicks. This means you can provide a lower latency and better experience for your customers simply and at minimal cost.</a:t>
            </a:r>
          </a:p>
          <a:p>
            <a:endParaRPr lang="en-US" dirty="0"/>
          </a:p>
        </p:txBody>
      </p:sp>
      <p:sp>
        <p:nvSpPr>
          <p:cNvPr id="4" name="Slide Number Placeholder 3"/>
          <p:cNvSpPr>
            <a:spLocks noGrp="1"/>
          </p:cNvSpPr>
          <p:nvPr>
            <p:ph type="sldNum" sz="quarter" idx="10"/>
          </p:nvPr>
        </p:nvSpPr>
        <p:spPr/>
        <p:txBody>
          <a:bodyPr/>
          <a:lstStyle/>
          <a:p>
            <a:fld id="{AC157E0A-F321-48DC-AF94-681D4DCF344D}" type="slidenum">
              <a:rPr lang="en-US" smtClean="0"/>
              <a:t>14</a:t>
            </a:fld>
            <a:endParaRPr lang="en-US" dirty="0"/>
          </a:p>
        </p:txBody>
      </p:sp>
    </p:spTree>
    <p:extLst>
      <p:ext uri="{BB962C8B-B14F-4D97-AF65-F5344CB8AC3E}">
        <p14:creationId xmlns:p14="http://schemas.microsoft.com/office/powerpoint/2010/main" val="28666695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So lets</a:t>
            </a:r>
            <a:r>
              <a:rPr lang="en-US" sz="1200" baseline="0" dirty="0"/>
              <a:t> look at Amazon Web Services, AWS started with the vision of making everything as a web service. It launched in 2006 when it</a:t>
            </a:r>
            <a:r>
              <a:rPr lang="en-US" sz="1200" dirty="0"/>
              <a:t> when it began offering developer access to IT infrastructure in the form of web services – now commonly known as cloud computing. Amazon Web Services (AWS) provides computing resources and services that you can use to build applications within minutes at pay-as-you-go pricing. Pay-as-you</a:t>
            </a:r>
            <a:r>
              <a:rPr lang="en-US" sz="1200" baseline="0" dirty="0"/>
              <a:t> go pricing means that the resources can be commissioned or decommissioned anytime you want, you only pay for the exactly amount of time the resources has been used. </a:t>
            </a:r>
            <a:endParaRPr lang="en-US" sz="1200" dirty="0"/>
          </a:p>
          <a:p>
            <a:pPr marL="0" indent="0">
              <a:buNone/>
            </a:pPr>
            <a:endParaRPr lang="en-US" b="1" dirty="0"/>
          </a:p>
          <a:p>
            <a:r>
              <a:rPr lang="en-US" b="1" dirty="0"/>
              <a:t>Low Cost- </a:t>
            </a:r>
            <a:r>
              <a:rPr lang="en-US" dirty="0"/>
              <a:t>Building </a:t>
            </a:r>
            <a:r>
              <a:rPr lang="en-US" dirty="0" err="1"/>
              <a:t>on-premise</a:t>
            </a:r>
            <a:r>
              <a:rPr lang="en-US" dirty="0"/>
              <a:t> infrastructure can be slow and expensive.</a:t>
            </a:r>
            <a:r>
              <a:rPr lang="en-US" baseline="0" dirty="0"/>
              <a:t> Many components need to be in place before you or your customer can run applications. With AWS, customers can have servers running in minutes. AWS offers low, pay-as-you-go pricing with no up-front expenses or long-term commitments.</a:t>
            </a:r>
          </a:p>
          <a:p>
            <a:endParaRPr lang="en-US" baseline="0" dirty="0"/>
          </a:p>
          <a:p>
            <a:r>
              <a:rPr lang="en-US" b="1" baseline="0" dirty="0"/>
              <a:t>Agility and Instant Elasticity- </a:t>
            </a:r>
            <a:r>
              <a:rPr lang="en-US" baseline="0" dirty="0"/>
              <a:t>Elasticity is the power to scale computing resources up and down easily, while only paying for actual resources used. The elasticity provides –Quickly deploy new applications, Instantly scale up as the workload grows, instantly shut down resources that are no longer required</a:t>
            </a:r>
          </a:p>
          <a:p>
            <a:endParaRPr lang="en-US" baseline="0" dirty="0"/>
          </a:p>
          <a:p>
            <a:r>
              <a:rPr lang="en-US" b="1" baseline="0" dirty="0"/>
              <a:t>Open and Flexible- </a:t>
            </a:r>
            <a:r>
              <a:rPr lang="en-US" baseline="0" dirty="0"/>
              <a:t>AWS is language and operating system agnostic platform. Customers choose the development platform or programming model that makes the best sense for their business.</a:t>
            </a:r>
          </a:p>
          <a:p>
            <a:endParaRPr lang="en-US" baseline="0" dirty="0"/>
          </a:p>
          <a:p>
            <a:r>
              <a:rPr lang="en-US" b="1" baseline="0" dirty="0"/>
              <a:t>Secure-</a:t>
            </a:r>
            <a:r>
              <a:rPr lang="en-US" baseline="0" dirty="0"/>
              <a:t> AWS is secure, durable technology platform. AWS  build services in accordance with security best practices, provides appropriate security features in those services, and documents how to use those features.</a:t>
            </a:r>
            <a:endParaRPr lang="en-US" dirty="0"/>
          </a:p>
          <a:p>
            <a:endParaRPr lang="en-US" dirty="0"/>
          </a:p>
          <a:p>
            <a:pPr marL="357187" lvl="1" indent="-171450">
              <a:buFont typeface="Arial" panose="020B0604020202020204" pitchFamily="34" charset="0"/>
              <a:buChar char="•"/>
            </a:pPr>
            <a:endParaRPr lang="en-GB" dirty="0"/>
          </a:p>
          <a:p>
            <a:endParaRPr lang="en-GB" dirty="0"/>
          </a:p>
          <a:p>
            <a:endParaRPr lang="en-US" dirty="0"/>
          </a:p>
          <a:p>
            <a:endParaRPr lang="en-US" dirty="0"/>
          </a:p>
        </p:txBody>
      </p:sp>
      <p:sp>
        <p:nvSpPr>
          <p:cNvPr id="4" name="Slide Number Placeholder 3"/>
          <p:cNvSpPr>
            <a:spLocks noGrp="1"/>
          </p:cNvSpPr>
          <p:nvPr>
            <p:ph type="sldNum" sz="quarter" idx="10"/>
          </p:nvPr>
        </p:nvSpPr>
        <p:spPr/>
        <p:txBody>
          <a:bodyPr/>
          <a:lstStyle/>
          <a:p>
            <a:fld id="{AC157E0A-F321-48DC-AF94-681D4DCF344D}" type="slidenum">
              <a:rPr lang="en-US" smtClean="0"/>
              <a:t>16</a:t>
            </a:fld>
            <a:endParaRPr lang="en-US" dirty="0"/>
          </a:p>
        </p:txBody>
      </p:sp>
    </p:spTree>
    <p:extLst>
      <p:ext uri="{BB962C8B-B14F-4D97-AF65-F5344CB8AC3E}">
        <p14:creationId xmlns:p14="http://schemas.microsoft.com/office/powerpoint/2010/main" val="34781489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Master: Dark">
    <p:bg>
      <p:bgPr>
        <a:gradFill flip="none" rotWithShape="1">
          <a:gsLst>
            <a:gs pos="48000">
              <a:srgbClr val="F4F4F4"/>
            </a:gs>
            <a:gs pos="100000">
              <a:srgbClr val="E4E4E4"/>
            </a:gs>
          </a:gsLst>
          <a:lin ang="5400000" scaled="0"/>
          <a:tileRect/>
        </a:gradFill>
        <a:effectLst/>
      </p:bgPr>
    </p:bg>
    <p:spTree>
      <p:nvGrpSpPr>
        <p:cNvPr id="1" name=""/>
        <p:cNvGrpSpPr/>
        <p:nvPr/>
      </p:nvGrpSpPr>
      <p:grpSpPr>
        <a:xfrm>
          <a:off x="0" y="0"/>
          <a:ext cx="0" cy="0"/>
          <a:chOff x="0" y="0"/>
          <a:chExt cx="0" cy="0"/>
        </a:xfrm>
      </p:grpSpPr>
      <p:pic>
        <p:nvPicPr>
          <p:cNvPr id="2050" name="Picture 2" descr="Image result for circuit hardware"/>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35668" y="-1"/>
            <a:ext cx="12227668"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userDrawn="1"/>
        </p:nvSpPr>
        <p:spPr>
          <a:xfrm>
            <a:off x="-35668" y="0"/>
            <a:ext cx="12227668" cy="6858000"/>
          </a:xfrm>
          <a:prstGeom prst="rect">
            <a:avLst/>
          </a:prstGeom>
          <a:gradFill>
            <a:gsLst>
              <a:gs pos="28000">
                <a:schemeClr val="bg1">
                  <a:alpha val="67000"/>
                </a:schemeClr>
              </a:gs>
              <a:gs pos="67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0" name="Group 4"/>
          <p:cNvGrpSpPr>
            <a:grpSpLocks noChangeAspect="1"/>
          </p:cNvGrpSpPr>
          <p:nvPr userDrawn="1"/>
        </p:nvGrpSpPr>
        <p:grpSpPr bwMode="auto">
          <a:xfrm>
            <a:off x="10090370" y="442495"/>
            <a:ext cx="1749397" cy="462761"/>
            <a:chOff x="243" y="1559"/>
            <a:chExt cx="1308" cy="346"/>
          </a:xfrm>
        </p:grpSpPr>
        <p:sp>
          <p:nvSpPr>
            <p:cNvPr id="11" name="Freeform 6"/>
            <p:cNvSpPr>
              <a:spLocks/>
            </p:cNvSpPr>
            <p:nvPr/>
          </p:nvSpPr>
          <p:spPr bwMode="auto">
            <a:xfrm>
              <a:off x="1005" y="1559"/>
              <a:ext cx="129" cy="137"/>
            </a:xfrm>
            <a:custGeom>
              <a:avLst/>
              <a:gdLst>
                <a:gd name="T0" fmla="*/ 0 w 387"/>
                <a:gd name="T1" fmla="*/ 0 h 411"/>
                <a:gd name="T2" fmla="*/ 387 w 387"/>
                <a:gd name="T3" fmla="*/ 157 h 411"/>
                <a:gd name="T4" fmla="*/ 387 w 387"/>
                <a:gd name="T5" fmla="*/ 254 h 411"/>
                <a:gd name="T6" fmla="*/ 0 w 387"/>
                <a:gd name="T7" fmla="*/ 411 h 411"/>
                <a:gd name="T8" fmla="*/ 0 w 387"/>
                <a:gd name="T9" fmla="*/ 290 h 411"/>
                <a:gd name="T10" fmla="*/ 226 w 387"/>
                <a:gd name="T11" fmla="*/ 206 h 411"/>
                <a:gd name="T12" fmla="*/ 0 w 387"/>
                <a:gd name="T13" fmla="*/ 117 h 411"/>
                <a:gd name="T14" fmla="*/ 0 w 387"/>
                <a:gd name="T15" fmla="*/ 0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7" h="411">
                  <a:moveTo>
                    <a:pt x="0" y="0"/>
                  </a:moveTo>
                  <a:lnTo>
                    <a:pt x="387" y="157"/>
                  </a:lnTo>
                  <a:lnTo>
                    <a:pt x="387" y="254"/>
                  </a:lnTo>
                  <a:lnTo>
                    <a:pt x="0" y="411"/>
                  </a:lnTo>
                  <a:lnTo>
                    <a:pt x="0" y="290"/>
                  </a:lnTo>
                  <a:lnTo>
                    <a:pt x="226" y="206"/>
                  </a:lnTo>
                  <a:lnTo>
                    <a:pt x="0" y="117"/>
                  </a:lnTo>
                  <a:lnTo>
                    <a:pt x="0" y="0"/>
                  </a:lnTo>
                  <a:close/>
                </a:path>
              </a:pathLst>
            </a:custGeom>
            <a:solidFill>
              <a:srgbClr val="00D700"/>
            </a:solidFill>
            <a:ln w="0">
              <a:noFill/>
              <a:prstDash val="solid"/>
              <a:round/>
              <a:headEnd/>
              <a:tailEnd/>
            </a:ln>
          </p:spPr>
          <p:txBody>
            <a:bodyPr vert="horz" wrap="square" lIns="56650" tIns="28325" rIns="56650" bIns="28325" numCol="1" anchor="t" anchorCtr="0" compatLnSpc="1">
              <a:prstTxWarp prst="textNoShape">
                <a:avLst/>
              </a:prstTxWarp>
            </a:bodyPr>
            <a:lstStyle/>
            <a:p>
              <a:pPr defTabSz="566471"/>
              <a:endParaRPr lang="en-US" sz="1115" kern="0" dirty="0">
                <a:solidFill>
                  <a:sysClr val="windowText" lastClr="000000"/>
                </a:solidFill>
              </a:endParaRPr>
            </a:p>
          </p:txBody>
        </p:sp>
        <p:sp>
          <p:nvSpPr>
            <p:cNvPr id="12" name="Freeform 7"/>
            <p:cNvSpPr>
              <a:spLocks noEditPoints="1"/>
            </p:cNvSpPr>
            <p:nvPr/>
          </p:nvSpPr>
          <p:spPr bwMode="auto">
            <a:xfrm>
              <a:off x="243" y="1704"/>
              <a:ext cx="1308" cy="201"/>
            </a:xfrm>
            <a:custGeom>
              <a:avLst/>
              <a:gdLst>
                <a:gd name="T0" fmla="*/ 127 w 3923"/>
                <a:gd name="T1" fmla="*/ 475 h 602"/>
                <a:gd name="T2" fmla="*/ 251 w 3923"/>
                <a:gd name="T3" fmla="*/ 489 h 602"/>
                <a:gd name="T4" fmla="*/ 3668 w 3923"/>
                <a:gd name="T5" fmla="*/ 231 h 602"/>
                <a:gd name="T6" fmla="*/ 3770 w 3923"/>
                <a:gd name="T7" fmla="*/ 234 h 602"/>
                <a:gd name="T8" fmla="*/ 1553 w 3923"/>
                <a:gd name="T9" fmla="*/ 261 h 602"/>
                <a:gd name="T10" fmla="*/ 1645 w 3923"/>
                <a:gd name="T11" fmla="*/ 218 h 602"/>
                <a:gd name="T12" fmla="*/ 2880 w 3923"/>
                <a:gd name="T13" fmla="*/ 500 h 602"/>
                <a:gd name="T14" fmla="*/ 2980 w 3923"/>
                <a:gd name="T15" fmla="*/ 138 h 602"/>
                <a:gd name="T16" fmla="*/ 2900 w 3923"/>
                <a:gd name="T17" fmla="*/ 594 h 602"/>
                <a:gd name="T18" fmla="*/ 2716 w 3923"/>
                <a:gd name="T19" fmla="*/ 508 h 602"/>
                <a:gd name="T20" fmla="*/ 3360 w 3923"/>
                <a:gd name="T21" fmla="*/ 279 h 602"/>
                <a:gd name="T22" fmla="*/ 3324 w 3923"/>
                <a:gd name="T23" fmla="*/ 220 h 602"/>
                <a:gd name="T24" fmla="*/ 3775 w 3923"/>
                <a:gd name="T25" fmla="*/ 134 h 602"/>
                <a:gd name="T26" fmla="*/ 3923 w 3923"/>
                <a:gd name="T27" fmla="*/ 342 h 602"/>
                <a:gd name="T28" fmla="*/ 3703 w 3923"/>
                <a:gd name="T29" fmla="*/ 508 h 602"/>
                <a:gd name="T30" fmla="*/ 3916 w 3923"/>
                <a:gd name="T31" fmla="*/ 478 h 602"/>
                <a:gd name="T32" fmla="*/ 3685 w 3923"/>
                <a:gd name="T33" fmla="*/ 600 h 602"/>
                <a:gd name="T34" fmla="*/ 3502 w 3923"/>
                <a:gd name="T35" fmla="*/ 411 h 602"/>
                <a:gd name="T36" fmla="*/ 3597 w 3923"/>
                <a:gd name="T37" fmla="*/ 160 h 602"/>
                <a:gd name="T38" fmla="*/ 2261 w 3923"/>
                <a:gd name="T39" fmla="*/ 158 h 602"/>
                <a:gd name="T40" fmla="*/ 2180 w 3923"/>
                <a:gd name="T41" fmla="*/ 283 h 602"/>
                <a:gd name="T42" fmla="*/ 2052 w 3923"/>
                <a:gd name="T43" fmla="*/ 258 h 602"/>
                <a:gd name="T44" fmla="*/ 2045 w 3923"/>
                <a:gd name="T45" fmla="*/ 188 h 602"/>
                <a:gd name="T46" fmla="*/ 1682 w 3923"/>
                <a:gd name="T47" fmla="*/ 134 h 602"/>
                <a:gd name="T48" fmla="*/ 1830 w 3923"/>
                <a:gd name="T49" fmla="*/ 342 h 602"/>
                <a:gd name="T50" fmla="*/ 1610 w 3923"/>
                <a:gd name="T51" fmla="*/ 508 h 602"/>
                <a:gd name="T52" fmla="*/ 1823 w 3923"/>
                <a:gd name="T53" fmla="*/ 478 h 602"/>
                <a:gd name="T54" fmla="*/ 1594 w 3923"/>
                <a:gd name="T55" fmla="*/ 600 h 602"/>
                <a:gd name="T56" fmla="*/ 1410 w 3923"/>
                <a:gd name="T57" fmla="*/ 411 h 602"/>
                <a:gd name="T58" fmla="*/ 1505 w 3923"/>
                <a:gd name="T59" fmla="*/ 160 h 602"/>
                <a:gd name="T60" fmla="*/ 1265 w 3923"/>
                <a:gd name="T61" fmla="*/ 154 h 602"/>
                <a:gd name="T62" fmla="*/ 1218 w 3923"/>
                <a:gd name="T63" fmla="*/ 260 h 602"/>
                <a:gd name="T64" fmla="*/ 1081 w 3923"/>
                <a:gd name="T65" fmla="*/ 277 h 602"/>
                <a:gd name="T66" fmla="*/ 1103 w 3923"/>
                <a:gd name="T67" fmla="*/ 488 h 602"/>
                <a:gd name="T68" fmla="*/ 1240 w 3923"/>
                <a:gd name="T69" fmla="*/ 424 h 602"/>
                <a:gd name="T70" fmla="*/ 1192 w 3923"/>
                <a:gd name="T71" fmla="*/ 598 h 602"/>
                <a:gd name="T72" fmla="*/ 957 w 3923"/>
                <a:gd name="T73" fmla="*/ 478 h 602"/>
                <a:gd name="T74" fmla="*/ 990 w 3923"/>
                <a:gd name="T75" fmla="*/ 199 h 602"/>
                <a:gd name="T76" fmla="*/ 743 w 3923"/>
                <a:gd name="T77" fmla="*/ 134 h 602"/>
                <a:gd name="T78" fmla="*/ 761 w 3923"/>
                <a:gd name="T79" fmla="*/ 300 h 602"/>
                <a:gd name="T80" fmla="*/ 634 w 3923"/>
                <a:gd name="T81" fmla="*/ 244 h 602"/>
                <a:gd name="T82" fmla="*/ 609 w 3923"/>
                <a:gd name="T83" fmla="*/ 456 h 602"/>
                <a:gd name="T84" fmla="*/ 755 w 3923"/>
                <a:gd name="T85" fmla="*/ 468 h 602"/>
                <a:gd name="T86" fmla="*/ 787 w 3923"/>
                <a:gd name="T87" fmla="*/ 579 h 602"/>
                <a:gd name="T88" fmla="*/ 517 w 3923"/>
                <a:gd name="T89" fmla="*/ 532 h 602"/>
                <a:gd name="T90" fmla="*/ 486 w 3923"/>
                <a:gd name="T91" fmla="*/ 254 h 602"/>
                <a:gd name="T92" fmla="*/ 209 w 3923"/>
                <a:gd name="T93" fmla="*/ 128 h 602"/>
                <a:gd name="T94" fmla="*/ 394 w 3923"/>
                <a:gd name="T95" fmla="*/ 256 h 602"/>
                <a:gd name="T96" fmla="*/ 178 w 3923"/>
                <a:gd name="T97" fmla="*/ 600 h 602"/>
                <a:gd name="T98" fmla="*/ 2 w 3923"/>
                <a:gd name="T99" fmla="*/ 496 h 602"/>
                <a:gd name="T100" fmla="*/ 98 w 3923"/>
                <a:gd name="T101" fmla="*/ 331 h 602"/>
                <a:gd name="T102" fmla="*/ 254 w 3923"/>
                <a:gd name="T103" fmla="*/ 238 h 602"/>
                <a:gd name="T104" fmla="*/ 135 w 3923"/>
                <a:gd name="T105" fmla="*/ 278 h 602"/>
                <a:gd name="T106" fmla="*/ 174 w 3923"/>
                <a:gd name="T107" fmla="*/ 129 h 602"/>
                <a:gd name="T108" fmla="*/ 2552 w 3923"/>
                <a:gd name="T109" fmla="*/ 480 h 602"/>
                <a:gd name="T110" fmla="*/ 2591 w 3923"/>
                <a:gd name="T111" fmla="*/ 597 h 602"/>
                <a:gd name="T112" fmla="*/ 2417 w 3923"/>
                <a:gd name="T113" fmla="*/ 46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23" h="602">
                  <a:moveTo>
                    <a:pt x="220" y="397"/>
                  </a:moveTo>
                  <a:lnTo>
                    <a:pt x="191" y="399"/>
                  </a:lnTo>
                  <a:lnTo>
                    <a:pt x="167" y="404"/>
                  </a:lnTo>
                  <a:lnTo>
                    <a:pt x="149" y="411"/>
                  </a:lnTo>
                  <a:lnTo>
                    <a:pt x="136" y="422"/>
                  </a:lnTo>
                  <a:lnTo>
                    <a:pt x="128" y="438"/>
                  </a:lnTo>
                  <a:lnTo>
                    <a:pt x="125" y="456"/>
                  </a:lnTo>
                  <a:lnTo>
                    <a:pt x="125" y="460"/>
                  </a:lnTo>
                  <a:lnTo>
                    <a:pt x="127" y="475"/>
                  </a:lnTo>
                  <a:lnTo>
                    <a:pt x="131" y="488"/>
                  </a:lnTo>
                  <a:lnTo>
                    <a:pt x="140" y="498"/>
                  </a:lnTo>
                  <a:lnTo>
                    <a:pt x="152" y="506"/>
                  </a:lnTo>
                  <a:lnTo>
                    <a:pt x="167" y="511"/>
                  </a:lnTo>
                  <a:lnTo>
                    <a:pt x="186" y="513"/>
                  </a:lnTo>
                  <a:lnTo>
                    <a:pt x="205" y="512"/>
                  </a:lnTo>
                  <a:lnTo>
                    <a:pt x="222" y="507"/>
                  </a:lnTo>
                  <a:lnTo>
                    <a:pt x="238" y="500"/>
                  </a:lnTo>
                  <a:lnTo>
                    <a:pt x="251" y="489"/>
                  </a:lnTo>
                  <a:lnTo>
                    <a:pt x="262" y="476"/>
                  </a:lnTo>
                  <a:lnTo>
                    <a:pt x="268" y="460"/>
                  </a:lnTo>
                  <a:lnTo>
                    <a:pt x="270" y="441"/>
                  </a:lnTo>
                  <a:lnTo>
                    <a:pt x="270" y="397"/>
                  </a:lnTo>
                  <a:lnTo>
                    <a:pt x="220" y="397"/>
                  </a:lnTo>
                  <a:close/>
                  <a:moveTo>
                    <a:pt x="3716" y="217"/>
                  </a:moveTo>
                  <a:lnTo>
                    <a:pt x="3700" y="218"/>
                  </a:lnTo>
                  <a:lnTo>
                    <a:pt x="3684" y="223"/>
                  </a:lnTo>
                  <a:lnTo>
                    <a:pt x="3668" y="231"/>
                  </a:lnTo>
                  <a:lnTo>
                    <a:pt x="3655" y="243"/>
                  </a:lnTo>
                  <a:lnTo>
                    <a:pt x="3645" y="261"/>
                  </a:lnTo>
                  <a:lnTo>
                    <a:pt x="3636" y="284"/>
                  </a:lnTo>
                  <a:lnTo>
                    <a:pt x="3630" y="312"/>
                  </a:lnTo>
                  <a:lnTo>
                    <a:pt x="3800" y="312"/>
                  </a:lnTo>
                  <a:lnTo>
                    <a:pt x="3796" y="286"/>
                  </a:lnTo>
                  <a:lnTo>
                    <a:pt x="3790" y="264"/>
                  </a:lnTo>
                  <a:lnTo>
                    <a:pt x="3782" y="247"/>
                  </a:lnTo>
                  <a:lnTo>
                    <a:pt x="3770" y="234"/>
                  </a:lnTo>
                  <a:lnTo>
                    <a:pt x="3754" y="224"/>
                  </a:lnTo>
                  <a:lnTo>
                    <a:pt x="3737" y="218"/>
                  </a:lnTo>
                  <a:lnTo>
                    <a:pt x="3716" y="217"/>
                  </a:lnTo>
                  <a:close/>
                  <a:moveTo>
                    <a:pt x="1625" y="217"/>
                  </a:moveTo>
                  <a:lnTo>
                    <a:pt x="1608" y="218"/>
                  </a:lnTo>
                  <a:lnTo>
                    <a:pt x="1591" y="223"/>
                  </a:lnTo>
                  <a:lnTo>
                    <a:pt x="1577" y="231"/>
                  </a:lnTo>
                  <a:lnTo>
                    <a:pt x="1564" y="243"/>
                  </a:lnTo>
                  <a:lnTo>
                    <a:pt x="1553" y="261"/>
                  </a:lnTo>
                  <a:lnTo>
                    <a:pt x="1543" y="284"/>
                  </a:lnTo>
                  <a:lnTo>
                    <a:pt x="1537" y="312"/>
                  </a:lnTo>
                  <a:lnTo>
                    <a:pt x="1707" y="312"/>
                  </a:lnTo>
                  <a:lnTo>
                    <a:pt x="1705" y="286"/>
                  </a:lnTo>
                  <a:lnTo>
                    <a:pt x="1699" y="264"/>
                  </a:lnTo>
                  <a:lnTo>
                    <a:pt x="1689" y="247"/>
                  </a:lnTo>
                  <a:lnTo>
                    <a:pt x="1677" y="234"/>
                  </a:lnTo>
                  <a:lnTo>
                    <a:pt x="1662" y="224"/>
                  </a:lnTo>
                  <a:lnTo>
                    <a:pt x="1645" y="218"/>
                  </a:lnTo>
                  <a:lnTo>
                    <a:pt x="1625" y="217"/>
                  </a:lnTo>
                  <a:close/>
                  <a:moveTo>
                    <a:pt x="2708" y="138"/>
                  </a:moveTo>
                  <a:lnTo>
                    <a:pt x="2835" y="138"/>
                  </a:lnTo>
                  <a:lnTo>
                    <a:pt x="2835" y="426"/>
                  </a:lnTo>
                  <a:lnTo>
                    <a:pt x="2837" y="450"/>
                  </a:lnTo>
                  <a:lnTo>
                    <a:pt x="2842" y="469"/>
                  </a:lnTo>
                  <a:lnTo>
                    <a:pt x="2850" y="484"/>
                  </a:lnTo>
                  <a:lnTo>
                    <a:pt x="2863" y="494"/>
                  </a:lnTo>
                  <a:lnTo>
                    <a:pt x="2880" y="500"/>
                  </a:lnTo>
                  <a:lnTo>
                    <a:pt x="2900" y="502"/>
                  </a:lnTo>
                  <a:lnTo>
                    <a:pt x="2918" y="501"/>
                  </a:lnTo>
                  <a:lnTo>
                    <a:pt x="2935" y="495"/>
                  </a:lnTo>
                  <a:lnTo>
                    <a:pt x="2951" y="487"/>
                  </a:lnTo>
                  <a:lnTo>
                    <a:pt x="2962" y="475"/>
                  </a:lnTo>
                  <a:lnTo>
                    <a:pt x="2972" y="459"/>
                  </a:lnTo>
                  <a:lnTo>
                    <a:pt x="2978" y="441"/>
                  </a:lnTo>
                  <a:lnTo>
                    <a:pt x="2980" y="418"/>
                  </a:lnTo>
                  <a:lnTo>
                    <a:pt x="2980" y="138"/>
                  </a:lnTo>
                  <a:lnTo>
                    <a:pt x="3107" y="138"/>
                  </a:lnTo>
                  <a:lnTo>
                    <a:pt x="3107" y="592"/>
                  </a:lnTo>
                  <a:lnTo>
                    <a:pt x="2980" y="592"/>
                  </a:lnTo>
                  <a:lnTo>
                    <a:pt x="2980" y="525"/>
                  </a:lnTo>
                  <a:lnTo>
                    <a:pt x="2970" y="543"/>
                  </a:lnTo>
                  <a:lnTo>
                    <a:pt x="2957" y="559"/>
                  </a:lnTo>
                  <a:lnTo>
                    <a:pt x="2941" y="573"/>
                  </a:lnTo>
                  <a:lnTo>
                    <a:pt x="2922" y="585"/>
                  </a:lnTo>
                  <a:lnTo>
                    <a:pt x="2900" y="594"/>
                  </a:lnTo>
                  <a:lnTo>
                    <a:pt x="2876" y="600"/>
                  </a:lnTo>
                  <a:lnTo>
                    <a:pt x="2849" y="602"/>
                  </a:lnTo>
                  <a:lnTo>
                    <a:pt x="2823" y="600"/>
                  </a:lnTo>
                  <a:lnTo>
                    <a:pt x="2798" y="594"/>
                  </a:lnTo>
                  <a:lnTo>
                    <a:pt x="2776" y="585"/>
                  </a:lnTo>
                  <a:lnTo>
                    <a:pt x="2756" y="572"/>
                  </a:lnTo>
                  <a:lnTo>
                    <a:pt x="2739" y="554"/>
                  </a:lnTo>
                  <a:lnTo>
                    <a:pt x="2726" y="534"/>
                  </a:lnTo>
                  <a:lnTo>
                    <a:pt x="2716" y="508"/>
                  </a:lnTo>
                  <a:lnTo>
                    <a:pt x="2709" y="478"/>
                  </a:lnTo>
                  <a:lnTo>
                    <a:pt x="2708" y="445"/>
                  </a:lnTo>
                  <a:lnTo>
                    <a:pt x="2708" y="138"/>
                  </a:lnTo>
                  <a:close/>
                  <a:moveTo>
                    <a:pt x="3461" y="132"/>
                  </a:moveTo>
                  <a:lnTo>
                    <a:pt x="3461" y="256"/>
                  </a:lnTo>
                  <a:lnTo>
                    <a:pt x="3430" y="258"/>
                  </a:lnTo>
                  <a:lnTo>
                    <a:pt x="3403" y="262"/>
                  </a:lnTo>
                  <a:lnTo>
                    <a:pt x="3379" y="268"/>
                  </a:lnTo>
                  <a:lnTo>
                    <a:pt x="3360" y="279"/>
                  </a:lnTo>
                  <a:lnTo>
                    <a:pt x="3345" y="292"/>
                  </a:lnTo>
                  <a:lnTo>
                    <a:pt x="3334" y="310"/>
                  </a:lnTo>
                  <a:lnTo>
                    <a:pt x="3327" y="332"/>
                  </a:lnTo>
                  <a:lnTo>
                    <a:pt x="3324" y="358"/>
                  </a:lnTo>
                  <a:lnTo>
                    <a:pt x="3324" y="592"/>
                  </a:lnTo>
                  <a:lnTo>
                    <a:pt x="3198" y="592"/>
                  </a:lnTo>
                  <a:lnTo>
                    <a:pt x="3198" y="138"/>
                  </a:lnTo>
                  <a:lnTo>
                    <a:pt x="3324" y="138"/>
                  </a:lnTo>
                  <a:lnTo>
                    <a:pt x="3324" y="220"/>
                  </a:lnTo>
                  <a:lnTo>
                    <a:pt x="3339" y="193"/>
                  </a:lnTo>
                  <a:lnTo>
                    <a:pt x="3357" y="171"/>
                  </a:lnTo>
                  <a:lnTo>
                    <a:pt x="3377" y="153"/>
                  </a:lnTo>
                  <a:lnTo>
                    <a:pt x="3401" y="141"/>
                  </a:lnTo>
                  <a:lnTo>
                    <a:pt x="3430" y="134"/>
                  </a:lnTo>
                  <a:lnTo>
                    <a:pt x="3461" y="132"/>
                  </a:lnTo>
                  <a:close/>
                  <a:moveTo>
                    <a:pt x="3715" y="128"/>
                  </a:moveTo>
                  <a:lnTo>
                    <a:pt x="3746" y="129"/>
                  </a:lnTo>
                  <a:lnTo>
                    <a:pt x="3775" y="134"/>
                  </a:lnTo>
                  <a:lnTo>
                    <a:pt x="3802" y="142"/>
                  </a:lnTo>
                  <a:lnTo>
                    <a:pt x="3827" y="154"/>
                  </a:lnTo>
                  <a:lnTo>
                    <a:pt x="3850" y="170"/>
                  </a:lnTo>
                  <a:lnTo>
                    <a:pt x="3872" y="188"/>
                  </a:lnTo>
                  <a:lnTo>
                    <a:pt x="3888" y="211"/>
                  </a:lnTo>
                  <a:lnTo>
                    <a:pt x="3903" y="237"/>
                  </a:lnTo>
                  <a:lnTo>
                    <a:pt x="3913" y="268"/>
                  </a:lnTo>
                  <a:lnTo>
                    <a:pt x="3920" y="303"/>
                  </a:lnTo>
                  <a:lnTo>
                    <a:pt x="3923" y="342"/>
                  </a:lnTo>
                  <a:lnTo>
                    <a:pt x="3923" y="397"/>
                  </a:lnTo>
                  <a:lnTo>
                    <a:pt x="3628" y="397"/>
                  </a:lnTo>
                  <a:lnTo>
                    <a:pt x="3631" y="424"/>
                  </a:lnTo>
                  <a:lnTo>
                    <a:pt x="3637" y="448"/>
                  </a:lnTo>
                  <a:lnTo>
                    <a:pt x="3646" y="468"/>
                  </a:lnTo>
                  <a:lnTo>
                    <a:pt x="3657" y="483"/>
                  </a:lnTo>
                  <a:lnTo>
                    <a:pt x="3670" y="495"/>
                  </a:lnTo>
                  <a:lnTo>
                    <a:pt x="3685" y="504"/>
                  </a:lnTo>
                  <a:lnTo>
                    <a:pt x="3703" y="508"/>
                  </a:lnTo>
                  <a:lnTo>
                    <a:pt x="3722" y="510"/>
                  </a:lnTo>
                  <a:lnTo>
                    <a:pt x="3745" y="507"/>
                  </a:lnTo>
                  <a:lnTo>
                    <a:pt x="3764" y="501"/>
                  </a:lnTo>
                  <a:lnTo>
                    <a:pt x="3780" y="493"/>
                  </a:lnTo>
                  <a:lnTo>
                    <a:pt x="3791" y="481"/>
                  </a:lnTo>
                  <a:lnTo>
                    <a:pt x="3800" y="466"/>
                  </a:lnTo>
                  <a:lnTo>
                    <a:pt x="3806" y="451"/>
                  </a:lnTo>
                  <a:lnTo>
                    <a:pt x="3923" y="451"/>
                  </a:lnTo>
                  <a:lnTo>
                    <a:pt x="3916" y="478"/>
                  </a:lnTo>
                  <a:lnTo>
                    <a:pt x="3905" y="504"/>
                  </a:lnTo>
                  <a:lnTo>
                    <a:pt x="3891" y="528"/>
                  </a:lnTo>
                  <a:lnTo>
                    <a:pt x="3872" y="549"/>
                  </a:lnTo>
                  <a:lnTo>
                    <a:pt x="3849" y="567"/>
                  </a:lnTo>
                  <a:lnTo>
                    <a:pt x="3823" y="582"/>
                  </a:lnTo>
                  <a:lnTo>
                    <a:pt x="3791" y="592"/>
                  </a:lnTo>
                  <a:lnTo>
                    <a:pt x="3758" y="600"/>
                  </a:lnTo>
                  <a:lnTo>
                    <a:pt x="3720" y="602"/>
                  </a:lnTo>
                  <a:lnTo>
                    <a:pt x="3685" y="600"/>
                  </a:lnTo>
                  <a:lnTo>
                    <a:pt x="3653" y="594"/>
                  </a:lnTo>
                  <a:lnTo>
                    <a:pt x="3623" y="584"/>
                  </a:lnTo>
                  <a:lnTo>
                    <a:pt x="3597" y="571"/>
                  </a:lnTo>
                  <a:lnTo>
                    <a:pt x="3572" y="554"/>
                  </a:lnTo>
                  <a:lnTo>
                    <a:pt x="3551" y="532"/>
                  </a:lnTo>
                  <a:lnTo>
                    <a:pt x="3533" y="508"/>
                  </a:lnTo>
                  <a:lnTo>
                    <a:pt x="3519" y="480"/>
                  </a:lnTo>
                  <a:lnTo>
                    <a:pt x="3508" y="447"/>
                  </a:lnTo>
                  <a:lnTo>
                    <a:pt x="3502" y="411"/>
                  </a:lnTo>
                  <a:lnTo>
                    <a:pt x="3500" y="372"/>
                  </a:lnTo>
                  <a:lnTo>
                    <a:pt x="3500" y="363"/>
                  </a:lnTo>
                  <a:lnTo>
                    <a:pt x="3502" y="324"/>
                  </a:lnTo>
                  <a:lnTo>
                    <a:pt x="3510" y="288"/>
                  </a:lnTo>
                  <a:lnTo>
                    <a:pt x="3520" y="255"/>
                  </a:lnTo>
                  <a:lnTo>
                    <a:pt x="3535" y="225"/>
                  </a:lnTo>
                  <a:lnTo>
                    <a:pt x="3553" y="200"/>
                  </a:lnTo>
                  <a:lnTo>
                    <a:pt x="3573" y="178"/>
                  </a:lnTo>
                  <a:lnTo>
                    <a:pt x="3597" y="160"/>
                  </a:lnTo>
                  <a:lnTo>
                    <a:pt x="3624" y="146"/>
                  </a:lnTo>
                  <a:lnTo>
                    <a:pt x="3653" y="136"/>
                  </a:lnTo>
                  <a:lnTo>
                    <a:pt x="3683" y="130"/>
                  </a:lnTo>
                  <a:lnTo>
                    <a:pt x="3715" y="128"/>
                  </a:lnTo>
                  <a:close/>
                  <a:moveTo>
                    <a:pt x="2170" y="128"/>
                  </a:moveTo>
                  <a:lnTo>
                    <a:pt x="2197" y="129"/>
                  </a:lnTo>
                  <a:lnTo>
                    <a:pt x="2222" y="135"/>
                  </a:lnTo>
                  <a:lnTo>
                    <a:pt x="2243" y="145"/>
                  </a:lnTo>
                  <a:lnTo>
                    <a:pt x="2261" y="158"/>
                  </a:lnTo>
                  <a:lnTo>
                    <a:pt x="2278" y="176"/>
                  </a:lnTo>
                  <a:lnTo>
                    <a:pt x="2291" y="198"/>
                  </a:lnTo>
                  <a:lnTo>
                    <a:pt x="2300" y="223"/>
                  </a:lnTo>
                  <a:lnTo>
                    <a:pt x="2305" y="253"/>
                  </a:lnTo>
                  <a:lnTo>
                    <a:pt x="2308" y="288"/>
                  </a:lnTo>
                  <a:lnTo>
                    <a:pt x="2308" y="592"/>
                  </a:lnTo>
                  <a:lnTo>
                    <a:pt x="2181" y="592"/>
                  </a:lnTo>
                  <a:lnTo>
                    <a:pt x="2181" y="307"/>
                  </a:lnTo>
                  <a:lnTo>
                    <a:pt x="2180" y="283"/>
                  </a:lnTo>
                  <a:lnTo>
                    <a:pt x="2174" y="264"/>
                  </a:lnTo>
                  <a:lnTo>
                    <a:pt x="2165" y="249"/>
                  </a:lnTo>
                  <a:lnTo>
                    <a:pt x="2151" y="238"/>
                  </a:lnTo>
                  <a:lnTo>
                    <a:pt x="2135" y="232"/>
                  </a:lnTo>
                  <a:lnTo>
                    <a:pt x="2114" y="230"/>
                  </a:lnTo>
                  <a:lnTo>
                    <a:pt x="2095" y="232"/>
                  </a:lnTo>
                  <a:lnTo>
                    <a:pt x="2079" y="237"/>
                  </a:lnTo>
                  <a:lnTo>
                    <a:pt x="2064" y="246"/>
                  </a:lnTo>
                  <a:lnTo>
                    <a:pt x="2052" y="258"/>
                  </a:lnTo>
                  <a:lnTo>
                    <a:pt x="2043" y="273"/>
                  </a:lnTo>
                  <a:lnTo>
                    <a:pt x="2037" y="292"/>
                  </a:lnTo>
                  <a:lnTo>
                    <a:pt x="2034" y="315"/>
                  </a:lnTo>
                  <a:lnTo>
                    <a:pt x="2034" y="592"/>
                  </a:lnTo>
                  <a:lnTo>
                    <a:pt x="1908" y="592"/>
                  </a:lnTo>
                  <a:lnTo>
                    <a:pt x="1908" y="138"/>
                  </a:lnTo>
                  <a:lnTo>
                    <a:pt x="2034" y="138"/>
                  </a:lnTo>
                  <a:lnTo>
                    <a:pt x="2034" y="205"/>
                  </a:lnTo>
                  <a:lnTo>
                    <a:pt x="2045" y="188"/>
                  </a:lnTo>
                  <a:lnTo>
                    <a:pt x="2059" y="171"/>
                  </a:lnTo>
                  <a:lnTo>
                    <a:pt x="2076" y="157"/>
                  </a:lnTo>
                  <a:lnTo>
                    <a:pt x="2095" y="145"/>
                  </a:lnTo>
                  <a:lnTo>
                    <a:pt x="2118" y="136"/>
                  </a:lnTo>
                  <a:lnTo>
                    <a:pt x="2143" y="130"/>
                  </a:lnTo>
                  <a:lnTo>
                    <a:pt x="2170" y="128"/>
                  </a:lnTo>
                  <a:close/>
                  <a:moveTo>
                    <a:pt x="1623" y="128"/>
                  </a:moveTo>
                  <a:lnTo>
                    <a:pt x="1653" y="129"/>
                  </a:lnTo>
                  <a:lnTo>
                    <a:pt x="1682" y="134"/>
                  </a:lnTo>
                  <a:lnTo>
                    <a:pt x="1709" y="142"/>
                  </a:lnTo>
                  <a:lnTo>
                    <a:pt x="1736" y="154"/>
                  </a:lnTo>
                  <a:lnTo>
                    <a:pt x="1758" y="170"/>
                  </a:lnTo>
                  <a:lnTo>
                    <a:pt x="1779" y="188"/>
                  </a:lnTo>
                  <a:lnTo>
                    <a:pt x="1797" y="211"/>
                  </a:lnTo>
                  <a:lnTo>
                    <a:pt x="1811" y="237"/>
                  </a:lnTo>
                  <a:lnTo>
                    <a:pt x="1822" y="268"/>
                  </a:lnTo>
                  <a:lnTo>
                    <a:pt x="1828" y="303"/>
                  </a:lnTo>
                  <a:lnTo>
                    <a:pt x="1830" y="342"/>
                  </a:lnTo>
                  <a:lnTo>
                    <a:pt x="1830" y="397"/>
                  </a:lnTo>
                  <a:lnTo>
                    <a:pt x="1536" y="397"/>
                  </a:lnTo>
                  <a:lnTo>
                    <a:pt x="1540" y="424"/>
                  </a:lnTo>
                  <a:lnTo>
                    <a:pt x="1546" y="448"/>
                  </a:lnTo>
                  <a:lnTo>
                    <a:pt x="1554" y="468"/>
                  </a:lnTo>
                  <a:lnTo>
                    <a:pt x="1565" y="483"/>
                  </a:lnTo>
                  <a:lnTo>
                    <a:pt x="1578" y="495"/>
                  </a:lnTo>
                  <a:lnTo>
                    <a:pt x="1594" y="504"/>
                  </a:lnTo>
                  <a:lnTo>
                    <a:pt x="1610" y="508"/>
                  </a:lnTo>
                  <a:lnTo>
                    <a:pt x="1631" y="510"/>
                  </a:lnTo>
                  <a:lnTo>
                    <a:pt x="1652" y="507"/>
                  </a:lnTo>
                  <a:lnTo>
                    <a:pt x="1671" y="501"/>
                  </a:lnTo>
                  <a:lnTo>
                    <a:pt x="1687" y="493"/>
                  </a:lnTo>
                  <a:lnTo>
                    <a:pt x="1699" y="481"/>
                  </a:lnTo>
                  <a:lnTo>
                    <a:pt x="1707" y="466"/>
                  </a:lnTo>
                  <a:lnTo>
                    <a:pt x="1713" y="451"/>
                  </a:lnTo>
                  <a:lnTo>
                    <a:pt x="1830" y="451"/>
                  </a:lnTo>
                  <a:lnTo>
                    <a:pt x="1823" y="478"/>
                  </a:lnTo>
                  <a:lnTo>
                    <a:pt x="1812" y="504"/>
                  </a:lnTo>
                  <a:lnTo>
                    <a:pt x="1798" y="528"/>
                  </a:lnTo>
                  <a:lnTo>
                    <a:pt x="1779" y="549"/>
                  </a:lnTo>
                  <a:lnTo>
                    <a:pt x="1756" y="567"/>
                  </a:lnTo>
                  <a:lnTo>
                    <a:pt x="1730" y="582"/>
                  </a:lnTo>
                  <a:lnTo>
                    <a:pt x="1700" y="592"/>
                  </a:lnTo>
                  <a:lnTo>
                    <a:pt x="1665" y="600"/>
                  </a:lnTo>
                  <a:lnTo>
                    <a:pt x="1628" y="602"/>
                  </a:lnTo>
                  <a:lnTo>
                    <a:pt x="1594" y="600"/>
                  </a:lnTo>
                  <a:lnTo>
                    <a:pt x="1561" y="594"/>
                  </a:lnTo>
                  <a:lnTo>
                    <a:pt x="1531" y="584"/>
                  </a:lnTo>
                  <a:lnTo>
                    <a:pt x="1504" y="571"/>
                  </a:lnTo>
                  <a:lnTo>
                    <a:pt x="1480" y="554"/>
                  </a:lnTo>
                  <a:lnTo>
                    <a:pt x="1459" y="532"/>
                  </a:lnTo>
                  <a:lnTo>
                    <a:pt x="1441" y="508"/>
                  </a:lnTo>
                  <a:lnTo>
                    <a:pt x="1426" y="480"/>
                  </a:lnTo>
                  <a:lnTo>
                    <a:pt x="1417" y="447"/>
                  </a:lnTo>
                  <a:lnTo>
                    <a:pt x="1410" y="411"/>
                  </a:lnTo>
                  <a:lnTo>
                    <a:pt x="1408" y="372"/>
                  </a:lnTo>
                  <a:lnTo>
                    <a:pt x="1408" y="363"/>
                  </a:lnTo>
                  <a:lnTo>
                    <a:pt x="1411" y="324"/>
                  </a:lnTo>
                  <a:lnTo>
                    <a:pt x="1417" y="288"/>
                  </a:lnTo>
                  <a:lnTo>
                    <a:pt x="1427" y="255"/>
                  </a:lnTo>
                  <a:lnTo>
                    <a:pt x="1442" y="225"/>
                  </a:lnTo>
                  <a:lnTo>
                    <a:pt x="1460" y="200"/>
                  </a:lnTo>
                  <a:lnTo>
                    <a:pt x="1481" y="178"/>
                  </a:lnTo>
                  <a:lnTo>
                    <a:pt x="1505" y="160"/>
                  </a:lnTo>
                  <a:lnTo>
                    <a:pt x="1531" y="146"/>
                  </a:lnTo>
                  <a:lnTo>
                    <a:pt x="1560" y="136"/>
                  </a:lnTo>
                  <a:lnTo>
                    <a:pt x="1591" y="130"/>
                  </a:lnTo>
                  <a:lnTo>
                    <a:pt x="1623" y="128"/>
                  </a:lnTo>
                  <a:close/>
                  <a:moveTo>
                    <a:pt x="1154" y="128"/>
                  </a:moveTo>
                  <a:lnTo>
                    <a:pt x="1185" y="129"/>
                  </a:lnTo>
                  <a:lnTo>
                    <a:pt x="1214" y="134"/>
                  </a:lnTo>
                  <a:lnTo>
                    <a:pt x="1240" y="142"/>
                  </a:lnTo>
                  <a:lnTo>
                    <a:pt x="1265" y="154"/>
                  </a:lnTo>
                  <a:lnTo>
                    <a:pt x="1288" y="169"/>
                  </a:lnTo>
                  <a:lnTo>
                    <a:pt x="1308" y="188"/>
                  </a:lnTo>
                  <a:lnTo>
                    <a:pt x="1325" y="210"/>
                  </a:lnTo>
                  <a:lnTo>
                    <a:pt x="1338" y="236"/>
                  </a:lnTo>
                  <a:lnTo>
                    <a:pt x="1347" y="266"/>
                  </a:lnTo>
                  <a:lnTo>
                    <a:pt x="1352" y="300"/>
                  </a:lnTo>
                  <a:lnTo>
                    <a:pt x="1232" y="300"/>
                  </a:lnTo>
                  <a:lnTo>
                    <a:pt x="1226" y="278"/>
                  </a:lnTo>
                  <a:lnTo>
                    <a:pt x="1218" y="260"/>
                  </a:lnTo>
                  <a:lnTo>
                    <a:pt x="1208" y="246"/>
                  </a:lnTo>
                  <a:lnTo>
                    <a:pt x="1195" y="235"/>
                  </a:lnTo>
                  <a:lnTo>
                    <a:pt x="1177" y="229"/>
                  </a:lnTo>
                  <a:lnTo>
                    <a:pt x="1156" y="226"/>
                  </a:lnTo>
                  <a:lnTo>
                    <a:pt x="1137" y="228"/>
                  </a:lnTo>
                  <a:lnTo>
                    <a:pt x="1120" y="235"/>
                  </a:lnTo>
                  <a:lnTo>
                    <a:pt x="1105" y="244"/>
                  </a:lnTo>
                  <a:lnTo>
                    <a:pt x="1092" y="259"/>
                  </a:lnTo>
                  <a:lnTo>
                    <a:pt x="1081" y="277"/>
                  </a:lnTo>
                  <a:lnTo>
                    <a:pt x="1073" y="300"/>
                  </a:lnTo>
                  <a:lnTo>
                    <a:pt x="1068" y="327"/>
                  </a:lnTo>
                  <a:lnTo>
                    <a:pt x="1066" y="358"/>
                  </a:lnTo>
                  <a:lnTo>
                    <a:pt x="1066" y="372"/>
                  </a:lnTo>
                  <a:lnTo>
                    <a:pt x="1068" y="404"/>
                  </a:lnTo>
                  <a:lnTo>
                    <a:pt x="1073" y="432"/>
                  </a:lnTo>
                  <a:lnTo>
                    <a:pt x="1080" y="456"/>
                  </a:lnTo>
                  <a:lnTo>
                    <a:pt x="1089" y="474"/>
                  </a:lnTo>
                  <a:lnTo>
                    <a:pt x="1103" y="488"/>
                  </a:lnTo>
                  <a:lnTo>
                    <a:pt x="1118" y="498"/>
                  </a:lnTo>
                  <a:lnTo>
                    <a:pt x="1137" y="504"/>
                  </a:lnTo>
                  <a:lnTo>
                    <a:pt x="1158" y="506"/>
                  </a:lnTo>
                  <a:lnTo>
                    <a:pt x="1178" y="504"/>
                  </a:lnTo>
                  <a:lnTo>
                    <a:pt x="1197" y="496"/>
                  </a:lnTo>
                  <a:lnTo>
                    <a:pt x="1212" y="483"/>
                  </a:lnTo>
                  <a:lnTo>
                    <a:pt x="1226" y="468"/>
                  </a:lnTo>
                  <a:lnTo>
                    <a:pt x="1234" y="447"/>
                  </a:lnTo>
                  <a:lnTo>
                    <a:pt x="1240" y="424"/>
                  </a:lnTo>
                  <a:lnTo>
                    <a:pt x="1355" y="424"/>
                  </a:lnTo>
                  <a:lnTo>
                    <a:pt x="1350" y="458"/>
                  </a:lnTo>
                  <a:lnTo>
                    <a:pt x="1340" y="488"/>
                  </a:lnTo>
                  <a:lnTo>
                    <a:pt x="1326" y="517"/>
                  </a:lnTo>
                  <a:lnTo>
                    <a:pt x="1308" y="541"/>
                  </a:lnTo>
                  <a:lnTo>
                    <a:pt x="1285" y="561"/>
                  </a:lnTo>
                  <a:lnTo>
                    <a:pt x="1258" y="579"/>
                  </a:lnTo>
                  <a:lnTo>
                    <a:pt x="1228" y="591"/>
                  </a:lnTo>
                  <a:lnTo>
                    <a:pt x="1192" y="598"/>
                  </a:lnTo>
                  <a:lnTo>
                    <a:pt x="1154" y="602"/>
                  </a:lnTo>
                  <a:lnTo>
                    <a:pt x="1120" y="600"/>
                  </a:lnTo>
                  <a:lnTo>
                    <a:pt x="1088" y="594"/>
                  </a:lnTo>
                  <a:lnTo>
                    <a:pt x="1060" y="584"/>
                  </a:lnTo>
                  <a:lnTo>
                    <a:pt x="1033" y="571"/>
                  </a:lnTo>
                  <a:lnTo>
                    <a:pt x="1009" y="553"/>
                  </a:lnTo>
                  <a:lnTo>
                    <a:pt x="988" y="532"/>
                  </a:lnTo>
                  <a:lnTo>
                    <a:pt x="970" y="507"/>
                  </a:lnTo>
                  <a:lnTo>
                    <a:pt x="957" y="478"/>
                  </a:lnTo>
                  <a:lnTo>
                    <a:pt x="946" y="446"/>
                  </a:lnTo>
                  <a:lnTo>
                    <a:pt x="939" y="410"/>
                  </a:lnTo>
                  <a:lnTo>
                    <a:pt x="938" y="369"/>
                  </a:lnTo>
                  <a:lnTo>
                    <a:pt x="938" y="363"/>
                  </a:lnTo>
                  <a:lnTo>
                    <a:pt x="939" y="324"/>
                  </a:lnTo>
                  <a:lnTo>
                    <a:pt x="946" y="286"/>
                  </a:lnTo>
                  <a:lnTo>
                    <a:pt x="957" y="254"/>
                  </a:lnTo>
                  <a:lnTo>
                    <a:pt x="972" y="225"/>
                  </a:lnTo>
                  <a:lnTo>
                    <a:pt x="990" y="199"/>
                  </a:lnTo>
                  <a:lnTo>
                    <a:pt x="1012" y="177"/>
                  </a:lnTo>
                  <a:lnTo>
                    <a:pt x="1036" y="160"/>
                  </a:lnTo>
                  <a:lnTo>
                    <a:pt x="1063" y="146"/>
                  </a:lnTo>
                  <a:lnTo>
                    <a:pt x="1092" y="136"/>
                  </a:lnTo>
                  <a:lnTo>
                    <a:pt x="1122" y="130"/>
                  </a:lnTo>
                  <a:lnTo>
                    <a:pt x="1154" y="128"/>
                  </a:lnTo>
                  <a:close/>
                  <a:moveTo>
                    <a:pt x="683" y="128"/>
                  </a:moveTo>
                  <a:lnTo>
                    <a:pt x="714" y="129"/>
                  </a:lnTo>
                  <a:lnTo>
                    <a:pt x="743" y="134"/>
                  </a:lnTo>
                  <a:lnTo>
                    <a:pt x="769" y="142"/>
                  </a:lnTo>
                  <a:lnTo>
                    <a:pt x="794" y="154"/>
                  </a:lnTo>
                  <a:lnTo>
                    <a:pt x="817" y="169"/>
                  </a:lnTo>
                  <a:lnTo>
                    <a:pt x="837" y="188"/>
                  </a:lnTo>
                  <a:lnTo>
                    <a:pt x="854" y="210"/>
                  </a:lnTo>
                  <a:lnTo>
                    <a:pt x="867" y="236"/>
                  </a:lnTo>
                  <a:lnTo>
                    <a:pt x="877" y="266"/>
                  </a:lnTo>
                  <a:lnTo>
                    <a:pt x="882" y="300"/>
                  </a:lnTo>
                  <a:lnTo>
                    <a:pt x="761" y="300"/>
                  </a:lnTo>
                  <a:lnTo>
                    <a:pt x="755" y="278"/>
                  </a:lnTo>
                  <a:lnTo>
                    <a:pt x="748" y="260"/>
                  </a:lnTo>
                  <a:lnTo>
                    <a:pt x="737" y="246"/>
                  </a:lnTo>
                  <a:lnTo>
                    <a:pt x="724" y="235"/>
                  </a:lnTo>
                  <a:lnTo>
                    <a:pt x="706" y="229"/>
                  </a:lnTo>
                  <a:lnTo>
                    <a:pt x="686" y="226"/>
                  </a:lnTo>
                  <a:lnTo>
                    <a:pt x="667" y="228"/>
                  </a:lnTo>
                  <a:lnTo>
                    <a:pt x="650" y="235"/>
                  </a:lnTo>
                  <a:lnTo>
                    <a:pt x="634" y="244"/>
                  </a:lnTo>
                  <a:lnTo>
                    <a:pt x="621" y="259"/>
                  </a:lnTo>
                  <a:lnTo>
                    <a:pt x="610" y="277"/>
                  </a:lnTo>
                  <a:lnTo>
                    <a:pt x="602" y="300"/>
                  </a:lnTo>
                  <a:lnTo>
                    <a:pt x="597" y="327"/>
                  </a:lnTo>
                  <a:lnTo>
                    <a:pt x="595" y="358"/>
                  </a:lnTo>
                  <a:lnTo>
                    <a:pt x="595" y="372"/>
                  </a:lnTo>
                  <a:lnTo>
                    <a:pt x="597" y="404"/>
                  </a:lnTo>
                  <a:lnTo>
                    <a:pt x="601" y="432"/>
                  </a:lnTo>
                  <a:lnTo>
                    <a:pt x="609" y="456"/>
                  </a:lnTo>
                  <a:lnTo>
                    <a:pt x="619" y="474"/>
                  </a:lnTo>
                  <a:lnTo>
                    <a:pt x="632" y="488"/>
                  </a:lnTo>
                  <a:lnTo>
                    <a:pt x="647" y="498"/>
                  </a:lnTo>
                  <a:lnTo>
                    <a:pt x="667" y="504"/>
                  </a:lnTo>
                  <a:lnTo>
                    <a:pt x="687" y="506"/>
                  </a:lnTo>
                  <a:lnTo>
                    <a:pt x="707" y="504"/>
                  </a:lnTo>
                  <a:lnTo>
                    <a:pt x="726" y="496"/>
                  </a:lnTo>
                  <a:lnTo>
                    <a:pt x="742" y="483"/>
                  </a:lnTo>
                  <a:lnTo>
                    <a:pt x="755" y="468"/>
                  </a:lnTo>
                  <a:lnTo>
                    <a:pt x="763" y="447"/>
                  </a:lnTo>
                  <a:lnTo>
                    <a:pt x="769" y="424"/>
                  </a:lnTo>
                  <a:lnTo>
                    <a:pt x="884" y="424"/>
                  </a:lnTo>
                  <a:lnTo>
                    <a:pt x="879" y="458"/>
                  </a:lnTo>
                  <a:lnTo>
                    <a:pt x="870" y="488"/>
                  </a:lnTo>
                  <a:lnTo>
                    <a:pt x="855" y="517"/>
                  </a:lnTo>
                  <a:lnTo>
                    <a:pt x="837" y="541"/>
                  </a:lnTo>
                  <a:lnTo>
                    <a:pt x="815" y="561"/>
                  </a:lnTo>
                  <a:lnTo>
                    <a:pt x="787" y="579"/>
                  </a:lnTo>
                  <a:lnTo>
                    <a:pt x="756" y="591"/>
                  </a:lnTo>
                  <a:lnTo>
                    <a:pt x="722" y="598"/>
                  </a:lnTo>
                  <a:lnTo>
                    <a:pt x="683" y="602"/>
                  </a:lnTo>
                  <a:lnTo>
                    <a:pt x="650" y="600"/>
                  </a:lnTo>
                  <a:lnTo>
                    <a:pt x="618" y="594"/>
                  </a:lnTo>
                  <a:lnTo>
                    <a:pt x="589" y="584"/>
                  </a:lnTo>
                  <a:lnTo>
                    <a:pt x="563" y="571"/>
                  </a:lnTo>
                  <a:lnTo>
                    <a:pt x="539" y="553"/>
                  </a:lnTo>
                  <a:lnTo>
                    <a:pt x="517" y="532"/>
                  </a:lnTo>
                  <a:lnTo>
                    <a:pt x="499" y="507"/>
                  </a:lnTo>
                  <a:lnTo>
                    <a:pt x="485" y="478"/>
                  </a:lnTo>
                  <a:lnTo>
                    <a:pt x="475" y="446"/>
                  </a:lnTo>
                  <a:lnTo>
                    <a:pt x="468" y="410"/>
                  </a:lnTo>
                  <a:lnTo>
                    <a:pt x="466" y="369"/>
                  </a:lnTo>
                  <a:lnTo>
                    <a:pt x="466" y="363"/>
                  </a:lnTo>
                  <a:lnTo>
                    <a:pt x="468" y="324"/>
                  </a:lnTo>
                  <a:lnTo>
                    <a:pt x="475" y="286"/>
                  </a:lnTo>
                  <a:lnTo>
                    <a:pt x="486" y="254"/>
                  </a:lnTo>
                  <a:lnTo>
                    <a:pt x="502" y="225"/>
                  </a:lnTo>
                  <a:lnTo>
                    <a:pt x="520" y="199"/>
                  </a:lnTo>
                  <a:lnTo>
                    <a:pt x="541" y="177"/>
                  </a:lnTo>
                  <a:lnTo>
                    <a:pt x="565" y="160"/>
                  </a:lnTo>
                  <a:lnTo>
                    <a:pt x="591" y="146"/>
                  </a:lnTo>
                  <a:lnTo>
                    <a:pt x="621" y="136"/>
                  </a:lnTo>
                  <a:lnTo>
                    <a:pt x="651" y="130"/>
                  </a:lnTo>
                  <a:lnTo>
                    <a:pt x="683" y="128"/>
                  </a:lnTo>
                  <a:close/>
                  <a:moveTo>
                    <a:pt x="209" y="128"/>
                  </a:moveTo>
                  <a:lnTo>
                    <a:pt x="241" y="129"/>
                  </a:lnTo>
                  <a:lnTo>
                    <a:pt x="271" y="134"/>
                  </a:lnTo>
                  <a:lnTo>
                    <a:pt x="297" y="141"/>
                  </a:lnTo>
                  <a:lnTo>
                    <a:pt x="323" y="152"/>
                  </a:lnTo>
                  <a:lnTo>
                    <a:pt x="344" y="165"/>
                  </a:lnTo>
                  <a:lnTo>
                    <a:pt x="362" y="183"/>
                  </a:lnTo>
                  <a:lnTo>
                    <a:pt x="376" y="204"/>
                  </a:lnTo>
                  <a:lnTo>
                    <a:pt x="387" y="228"/>
                  </a:lnTo>
                  <a:lnTo>
                    <a:pt x="394" y="256"/>
                  </a:lnTo>
                  <a:lnTo>
                    <a:pt x="397" y="288"/>
                  </a:lnTo>
                  <a:lnTo>
                    <a:pt x="397" y="592"/>
                  </a:lnTo>
                  <a:lnTo>
                    <a:pt x="272" y="592"/>
                  </a:lnTo>
                  <a:lnTo>
                    <a:pt x="272" y="540"/>
                  </a:lnTo>
                  <a:lnTo>
                    <a:pt x="260" y="556"/>
                  </a:lnTo>
                  <a:lnTo>
                    <a:pt x="245" y="571"/>
                  </a:lnTo>
                  <a:lnTo>
                    <a:pt x="226" y="583"/>
                  </a:lnTo>
                  <a:lnTo>
                    <a:pt x="203" y="592"/>
                  </a:lnTo>
                  <a:lnTo>
                    <a:pt x="178" y="600"/>
                  </a:lnTo>
                  <a:lnTo>
                    <a:pt x="149" y="602"/>
                  </a:lnTo>
                  <a:lnTo>
                    <a:pt x="122" y="600"/>
                  </a:lnTo>
                  <a:lnTo>
                    <a:pt x="97" y="595"/>
                  </a:lnTo>
                  <a:lnTo>
                    <a:pt x="74" y="588"/>
                  </a:lnTo>
                  <a:lnTo>
                    <a:pt x="54" y="576"/>
                  </a:lnTo>
                  <a:lnTo>
                    <a:pt x="36" y="561"/>
                  </a:lnTo>
                  <a:lnTo>
                    <a:pt x="20" y="543"/>
                  </a:lnTo>
                  <a:lnTo>
                    <a:pt x="10" y="522"/>
                  </a:lnTo>
                  <a:lnTo>
                    <a:pt x="2" y="496"/>
                  </a:lnTo>
                  <a:lnTo>
                    <a:pt x="0" y="468"/>
                  </a:lnTo>
                  <a:lnTo>
                    <a:pt x="0" y="463"/>
                  </a:lnTo>
                  <a:lnTo>
                    <a:pt x="2" y="434"/>
                  </a:lnTo>
                  <a:lnTo>
                    <a:pt x="10" y="409"/>
                  </a:lnTo>
                  <a:lnTo>
                    <a:pt x="20" y="387"/>
                  </a:lnTo>
                  <a:lnTo>
                    <a:pt x="35" y="368"/>
                  </a:lnTo>
                  <a:lnTo>
                    <a:pt x="53" y="352"/>
                  </a:lnTo>
                  <a:lnTo>
                    <a:pt x="74" y="340"/>
                  </a:lnTo>
                  <a:lnTo>
                    <a:pt x="98" y="331"/>
                  </a:lnTo>
                  <a:lnTo>
                    <a:pt x="124" y="322"/>
                  </a:lnTo>
                  <a:lnTo>
                    <a:pt x="153" y="318"/>
                  </a:lnTo>
                  <a:lnTo>
                    <a:pt x="183" y="315"/>
                  </a:lnTo>
                  <a:lnTo>
                    <a:pt x="214" y="314"/>
                  </a:lnTo>
                  <a:lnTo>
                    <a:pt x="270" y="314"/>
                  </a:lnTo>
                  <a:lnTo>
                    <a:pt x="270" y="292"/>
                  </a:lnTo>
                  <a:lnTo>
                    <a:pt x="269" y="271"/>
                  </a:lnTo>
                  <a:lnTo>
                    <a:pt x="263" y="253"/>
                  </a:lnTo>
                  <a:lnTo>
                    <a:pt x="254" y="238"/>
                  </a:lnTo>
                  <a:lnTo>
                    <a:pt x="241" y="228"/>
                  </a:lnTo>
                  <a:lnTo>
                    <a:pt x="225" y="222"/>
                  </a:lnTo>
                  <a:lnTo>
                    <a:pt x="203" y="219"/>
                  </a:lnTo>
                  <a:lnTo>
                    <a:pt x="184" y="222"/>
                  </a:lnTo>
                  <a:lnTo>
                    <a:pt x="167" y="226"/>
                  </a:lnTo>
                  <a:lnTo>
                    <a:pt x="154" y="236"/>
                  </a:lnTo>
                  <a:lnTo>
                    <a:pt x="145" y="248"/>
                  </a:lnTo>
                  <a:lnTo>
                    <a:pt x="139" y="262"/>
                  </a:lnTo>
                  <a:lnTo>
                    <a:pt x="135" y="278"/>
                  </a:lnTo>
                  <a:lnTo>
                    <a:pt x="14" y="278"/>
                  </a:lnTo>
                  <a:lnTo>
                    <a:pt x="19" y="247"/>
                  </a:lnTo>
                  <a:lnTo>
                    <a:pt x="30" y="219"/>
                  </a:lnTo>
                  <a:lnTo>
                    <a:pt x="44" y="194"/>
                  </a:lnTo>
                  <a:lnTo>
                    <a:pt x="63" y="174"/>
                  </a:lnTo>
                  <a:lnTo>
                    <a:pt x="86" y="158"/>
                  </a:lnTo>
                  <a:lnTo>
                    <a:pt x="113" y="145"/>
                  </a:lnTo>
                  <a:lnTo>
                    <a:pt x="142" y="135"/>
                  </a:lnTo>
                  <a:lnTo>
                    <a:pt x="174" y="129"/>
                  </a:lnTo>
                  <a:lnTo>
                    <a:pt x="209" y="128"/>
                  </a:lnTo>
                  <a:close/>
                  <a:moveTo>
                    <a:pt x="2544" y="0"/>
                  </a:moveTo>
                  <a:lnTo>
                    <a:pt x="2544" y="138"/>
                  </a:lnTo>
                  <a:lnTo>
                    <a:pt x="2630" y="138"/>
                  </a:lnTo>
                  <a:lnTo>
                    <a:pt x="2630" y="232"/>
                  </a:lnTo>
                  <a:lnTo>
                    <a:pt x="2544" y="232"/>
                  </a:lnTo>
                  <a:lnTo>
                    <a:pt x="2544" y="447"/>
                  </a:lnTo>
                  <a:lnTo>
                    <a:pt x="2546" y="466"/>
                  </a:lnTo>
                  <a:lnTo>
                    <a:pt x="2552" y="480"/>
                  </a:lnTo>
                  <a:lnTo>
                    <a:pt x="2560" y="489"/>
                  </a:lnTo>
                  <a:lnTo>
                    <a:pt x="2573" y="495"/>
                  </a:lnTo>
                  <a:lnTo>
                    <a:pt x="2589" y="498"/>
                  </a:lnTo>
                  <a:lnTo>
                    <a:pt x="2605" y="496"/>
                  </a:lnTo>
                  <a:lnTo>
                    <a:pt x="2621" y="494"/>
                  </a:lnTo>
                  <a:lnTo>
                    <a:pt x="2633" y="489"/>
                  </a:lnTo>
                  <a:lnTo>
                    <a:pt x="2633" y="589"/>
                  </a:lnTo>
                  <a:lnTo>
                    <a:pt x="2615" y="594"/>
                  </a:lnTo>
                  <a:lnTo>
                    <a:pt x="2591" y="597"/>
                  </a:lnTo>
                  <a:lnTo>
                    <a:pt x="2562" y="598"/>
                  </a:lnTo>
                  <a:lnTo>
                    <a:pt x="2528" y="596"/>
                  </a:lnTo>
                  <a:lnTo>
                    <a:pt x="2498" y="590"/>
                  </a:lnTo>
                  <a:lnTo>
                    <a:pt x="2473" y="579"/>
                  </a:lnTo>
                  <a:lnTo>
                    <a:pt x="2452" y="564"/>
                  </a:lnTo>
                  <a:lnTo>
                    <a:pt x="2437" y="544"/>
                  </a:lnTo>
                  <a:lnTo>
                    <a:pt x="2426" y="522"/>
                  </a:lnTo>
                  <a:lnTo>
                    <a:pt x="2419" y="493"/>
                  </a:lnTo>
                  <a:lnTo>
                    <a:pt x="2417" y="460"/>
                  </a:lnTo>
                  <a:lnTo>
                    <a:pt x="2417" y="232"/>
                  </a:lnTo>
                  <a:lnTo>
                    <a:pt x="2364" y="232"/>
                  </a:lnTo>
                  <a:lnTo>
                    <a:pt x="2364" y="138"/>
                  </a:lnTo>
                  <a:lnTo>
                    <a:pt x="2417" y="138"/>
                  </a:lnTo>
                  <a:lnTo>
                    <a:pt x="2417" y="52"/>
                  </a:lnTo>
                  <a:lnTo>
                    <a:pt x="2544" y="0"/>
                  </a:lnTo>
                  <a:close/>
                </a:path>
              </a:pathLst>
            </a:custGeom>
            <a:solidFill>
              <a:schemeClr val="tx1"/>
            </a:solidFill>
            <a:ln w="0">
              <a:noFill/>
              <a:prstDash val="solid"/>
              <a:round/>
              <a:headEnd/>
              <a:tailEnd/>
            </a:ln>
          </p:spPr>
          <p:txBody>
            <a:bodyPr vert="horz" wrap="square" lIns="56650" tIns="28325" rIns="56650" bIns="28325" numCol="1" anchor="t" anchorCtr="0" compatLnSpc="1">
              <a:prstTxWarp prst="textNoShape">
                <a:avLst/>
              </a:prstTxWarp>
            </a:bodyPr>
            <a:lstStyle/>
            <a:p>
              <a:pPr defTabSz="566471"/>
              <a:endParaRPr lang="en-US" sz="1115" kern="0">
                <a:solidFill>
                  <a:sysClr val="windowText" lastClr="000000"/>
                </a:solidFill>
              </a:endParaRPr>
            </a:p>
          </p:txBody>
        </p:sp>
      </p:grpSp>
      <p:sp>
        <p:nvSpPr>
          <p:cNvPr id="27" name="Parallelogram 26"/>
          <p:cNvSpPr/>
          <p:nvPr userDrawn="1"/>
        </p:nvSpPr>
        <p:spPr>
          <a:xfrm rot="5400000" flipH="1">
            <a:off x="1163926" y="1489918"/>
            <a:ext cx="4173602" cy="6562562"/>
          </a:xfrm>
          <a:prstGeom prst="parallelogram">
            <a:avLst>
              <a:gd name="adj" fmla="val 63990"/>
            </a:avLst>
          </a:prstGeom>
          <a:gradFill flip="none" rotWithShape="1">
            <a:gsLst>
              <a:gs pos="0">
                <a:srgbClr val="00FF00"/>
              </a:gs>
              <a:gs pos="87000">
                <a:srgbClr val="006B0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9" name="Title 1"/>
          <p:cNvSpPr>
            <a:spLocks noGrp="1"/>
          </p:cNvSpPr>
          <p:nvPr userDrawn="1">
            <p:ph type="ctrTitle" hasCustomPrompt="1"/>
          </p:nvPr>
        </p:nvSpPr>
        <p:spPr>
          <a:xfrm>
            <a:off x="381000" y="3967988"/>
            <a:ext cx="7359811" cy="1984248"/>
          </a:xfrm>
        </p:spPr>
        <p:txBody>
          <a:bodyPr lIns="0" tIns="0" rIns="0" bIns="0" anchor="b" anchorCtr="0">
            <a:noAutofit/>
          </a:bodyPr>
          <a:lstStyle>
            <a:lvl1pPr algn="l">
              <a:lnSpc>
                <a:spcPct val="80000"/>
              </a:lnSpc>
              <a:defRPr sz="8000">
                <a:solidFill>
                  <a:schemeClr val="tx1"/>
                </a:solidFill>
              </a:defRPr>
            </a:lvl1pPr>
          </a:lstStyle>
          <a:p>
            <a:r>
              <a:rPr lang="en-US" dirty="0"/>
              <a:t>Click to edit title</a:t>
            </a:r>
          </a:p>
        </p:txBody>
      </p:sp>
      <p:sp>
        <p:nvSpPr>
          <p:cNvPr id="30" name="Text Placeholder 3"/>
          <p:cNvSpPr>
            <a:spLocks noGrp="1"/>
          </p:cNvSpPr>
          <p:nvPr userDrawn="1">
            <p:ph type="body" sz="quarter" idx="10" hasCustomPrompt="1"/>
          </p:nvPr>
        </p:nvSpPr>
        <p:spPr>
          <a:xfrm>
            <a:off x="381000" y="6098413"/>
            <a:ext cx="7359632" cy="549275"/>
          </a:xfrm>
        </p:spPr>
        <p:txBody>
          <a:bodyPr lIns="0" tIns="0" rIns="0" bIns="0">
            <a:normAutofit/>
          </a:bodyPr>
          <a:lstStyle>
            <a:lvl1pPr algn="l">
              <a:defRPr sz="2800" b="1" cap="all" baseline="0">
                <a:solidFill>
                  <a:schemeClr val="tx1"/>
                </a:solidFill>
                <a:latin typeface="+mj-lt"/>
              </a:defRPr>
            </a:lvl1pPr>
          </a:lstStyle>
          <a:p>
            <a:pPr lvl="0"/>
            <a:r>
              <a:rPr lang="en-US" dirty="0"/>
              <a:t>Click to edit subtitle</a:t>
            </a:r>
          </a:p>
        </p:txBody>
      </p:sp>
      <p:sp>
        <p:nvSpPr>
          <p:cNvPr id="28" name="Parallelogram 27"/>
          <p:cNvSpPr/>
          <p:nvPr userDrawn="1"/>
        </p:nvSpPr>
        <p:spPr>
          <a:xfrm rot="16200000">
            <a:off x="1163926" y="-1194480"/>
            <a:ext cx="4173602" cy="6562562"/>
          </a:xfrm>
          <a:prstGeom prst="parallelogram">
            <a:avLst>
              <a:gd name="adj" fmla="val 63990"/>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9773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Master: Dark">
    <p:bg>
      <p:bgPr>
        <a:gradFill flip="none" rotWithShape="1">
          <a:gsLst>
            <a:gs pos="48000">
              <a:srgbClr val="F4F4F4"/>
            </a:gs>
            <a:gs pos="100000">
              <a:srgbClr val="E4E4E4"/>
            </a:gs>
          </a:gsLst>
          <a:lin ang="5400000" scaled="0"/>
          <a:tileRect/>
        </a:gradFill>
        <a:effectLst/>
      </p:bgPr>
    </p:bg>
    <p:spTree>
      <p:nvGrpSpPr>
        <p:cNvPr id="1" name=""/>
        <p:cNvGrpSpPr/>
        <p:nvPr/>
      </p:nvGrpSpPr>
      <p:grpSpPr>
        <a:xfrm>
          <a:off x="0" y="0"/>
          <a:ext cx="0" cy="0"/>
          <a:chOff x="0" y="0"/>
          <a:chExt cx="0" cy="0"/>
        </a:xfrm>
      </p:grpSpPr>
      <p:pic>
        <p:nvPicPr>
          <p:cNvPr id="1028" name="Picture 4" descr="Image result for circuit photography"/>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2080" y="0"/>
            <a:ext cx="12224079" cy="6868769"/>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userDrawn="1"/>
        </p:nvSpPr>
        <p:spPr>
          <a:xfrm>
            <a:off x="-35668" y="0"/>
            <a:ext cx="12227668" cy="6858000"/>
          </a:xfrm>
          <a:prstGeom prst="rect">
            <a:avLst/>
          </a:prstGeom>
          <a:gradFill>
            <a:gsLst>
              <a:gs pos="28000">
                <a:schemeClr val="bg1">
                  <a:alpha val="67000"/>
                </a:schemeClr>
              </a:gs>
              <a:gs pos="67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0" name="Group 4"/>
          <p:cNvGrpSpPr>
            <a:grpSpLocks noChangeAspect="1"/>
          </p:cNvGrpSpPr>
          <p:nvPr userDrawn="1"/>
        </p:nvGrpSpPr>
        <p:grpSpPr bwMode="auto">
          <a:xfrm>
            <a:off x="10090370" y="442495"/>
            <a:ext cx="1749397" cy="462761"/>
            <a:chOff x="243" y="1559"/>
            <a:chExt cx="1308" cy="346"/>
          </a:xfrm>
        </p:grpSpPr>
        <p:sp>
          <p:nvSpPr>
            <p:cNvPr id="11" name="Freeform 6"/>
            <p:cNvSpPr>
              <a:spLocks/>
            </p:cNvSpPr>
            <p:nvPr/>
          </p:nvSpPr>
          <p:spPr bwMode="auto">
            <a:xfrm>
              <a:off x="1005" y="1559"/>
              <a:ext cx="129" cy="137"/>
            </a:xfrm>
            <a:custGeom>
              <a:avLst/>
              <a:gdLst>
                <a:gd name="T0" fmla="*/ 0 w 387"/>
                <a:gd name="T1" fmla="*/ 0 h 411"/>
                <a:gd name="T2" fmla="*/ 387 w 387"/>
                <a:gd name="T3" fmla="*/ 157 h 411"/>
                <a:gd name="T4" fmla="*/ 387 w 387"/>
                <a:gd name="T5" fmla="*/ 254 h 411"/>
                <a:gd name="T6" fmla="*/ 0 w 387"/>
                <a:gd name="T7" fmla="*/ 411 h 411"/>
                <a:gd name="T8" fmla="*/ 0 w 387"/>
                <a:gd name="T9" fmla="*/ 290 h 411"/>
                <a:gd name="T10" fmla="*/ 226 w 387"/>
                <a:gd name="T11" fmla="*/ 206 h 411"/>
                <a:gd name="T12" fmla="*/ 0 w 387"/>
                <a:gd name="T13" fmla="*/ 117 h 411"/>
                <a:gd name="T14" fmla="*/ 0 w 387"/>
                <a:gd name="T15" fmla="*/ 0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7" h="411">
                  <a:moveTo>
                    <a:pt x="0" y="0"/>
                  </a:moveTo>
                  <a:lnTo>
                    <a:pt x="387" y="157"/>
                  </a:lnTo>
                  <a:lnTo>
                    <a:pt x="387" y="254"/>
                  </a:lnTo>
                  <a:lnTo>
                    <a:pt x="0" y="411"/>
                  </a:lnTo>
                  <a:lnTo>
                    <a:pt x="0" y="290"/>
                  </a:lnTo>
                  <a:lnTo>
                    <a:pt x="226" y="206"/>
                  </a:lnTo>
                  <a:lnTo>
                    <a:pt x="0" y="117"/>
                  </a:lnTo>
                  <a:lnTo>
                    <a:pt x="0" y="0"/>
                  </a:lnTo>
                  <a:close/>
                </a:path>
              </a:pathLst>
            </a:custGeom>
            <a:solidFill>
              <a:srgbClr val="00D700"/>
            </a:solidFill>
            <a:ln w="0">
              <a:noFill/>
              <a:prstDash val="solid"/>
              <a:round/>
              <a:headEnd/>
              <a:tailEnd/>
            </a:ln>
          </p:spPr>
          <p:txBody>
            <a:bodyPr vert="horz" wrap="square" lIns="56650" tIns="28325" rIns="56650" bIns="28325" numCol="1" anchor="t" anchorCtr="0" compatLnSpc="1">
              <a:prstTxWarp prst="textNoShape">
                <a:avLst/>
              </a:prstTxWarp>
            </a:bodyPr>
            <a:lstStyle/>
            <a:p>
              <a:pPr defTabSz="566471"/>
              <a:endParaRPr lang="en-US" sz="1115" kern="0" dirty="0">
                <a:solidFill>
                  <a:sysClr val="windowText" lastClr="000000"/>
                </a:solidFill>
              </a:endParaRPr>
            </a:p>
          </p:txBody>
        </p:sp>
        <p:sp>
          <p:nvSpPr>
            <p:cNvPr id="12" name="Freeform 7"/>
            <p:cNvSpPr>
              <a:spLocks noEditPoints="1"/>
            </p:cNvSpPr>
            <p:nvPr/>
          </p:nvSpPr>
          <p:spPr bwMode="auto">
            <a:xfrm>
              <a:off x="243" y="1704"/>
              <a:ext cx="1308" cy="201"/>
            </a:xfrm>
            <a:custGeom>
              <a:avLst/>
              <a:gdLst>
                <a:gd name="T0" fmla="*/ 127 w 3923"/>
                <a:gd name="T1" fmla="*/ 475 h 602"/>
                <a:gd name="T2" fmla="*/ 251 w 3923"/>
                <a:gd name="T3" fmla="*/ 489 h 602"/>
                <a:gd name="T4" fmla="*/ 3668 w 3923"/>
                <a:gd name="T5" fmla="*/ 231 h 602"/>
                <a:gd name="T6" fmla="*/ 3770 w 3923"/>
                <a:gd name="T7" fmla="*/ 234 h 602"/>
                <a:gd name="T8" fmla="*/ 1553 w 3923"/>
                <a:gd name="T9" fmla="*/ 261 h 602"/>
                <a:gd name="T10" fmla="*/ 1645 w 3923"/>
                <a:gd name="T11" fmla="*/ 218 h 602"/>
                <a:gd name="T12" fmla="*/ 2880 w 3923"/>
                <a:gd name="T13" fmla="*/ 500 h 602"/>
                <a:gd name="T14" fmla="*/ 2980 w 3923"/>
                <a:gd name="T15" fmla="*/ 138 h 602"/>
                <a:gd name="T16" fmla="*/ 2900 w 3923"/>
                <a:gd name="T17" fmla="*/ 594 h 602"/>
                <a:gd name="T18" fmla="*/ 2716 w 3923"/>
                <a:gd name="T19" fmla="*/ 508 h 602"/>
                <a:gd name="T20" fmla="*/ 3360 w 3923"/>
                <a:gd name="T21" fmla="*/ 279 h 602"/>
                <a:gd name="T22" fmla="*/ 3324 w 3923"/>
                <a:gd name="T23" fmla="*/ 220 h 602"/>
                <a:gd name="T24" fmla="*/ 3775 w 3923"/>
                <a:gd name="T25" fmla="*/ 134 h 602"/>
                <a:gd name="T26" fmla="*/ 3923 w 3923"/>
                <a:gd name="T27" fmla="*/ 342 h 602"/>
                <a:gd name="T28" fmla="*/ 3703 w 3923"/>
                <a:gd name="T29" fmla="*/ 508 h 602"/>
                <a:gd name="T30" fmla="*/ 3916 w 3923"/>
                <a:gd name="T31" fmla="*/ 478 h 602"/>
                <a:gd name="T32" fmla="*/ 3685 w 3923"/>
                <a:gd name="T33" fmla="*/ 600 h 602"/>
                <a:gd name="T34" fmla="*/ 3502 w 3923"/>
                <a:gd name="T35" fmla="*/ 411 h 602"/>
                <a:gd name="T36" fmla="*/ 3597 w 3923"/>
                <a:gd name="T37" fmla="*/ 160 h 602"/>
                <a:gd name="T38" fmla="*/ 2261 w 3923"/>
                <a:gd name="T39" fmla="*/ 158 h 602"/>
                <a:gd name="T40" fmla="*/ 2180 w 3923"/>
                <a:gd name="T41" fmla="*/ 283 h 602"/>
                <a:gd name="T42" fmla="*/ 2052 w 3923"/>
                <a:gd name="T43" fmla="*/ 258 h 602"/>
                <a:gd name="T44" fmla="*/ 2045 w 3923"/>
                <a:gd name="T45" fmla="*/ 188 h 602"/>
                <a:gd name="T46" fmla="*/ 1682 w 3923"/>
                <a:gd name="T47" fmla="*/ 134 h 602"/>
                <a:gd name="T48" fmla="*/ 1830 w 3923"/>
                <a:gd name="T49" fmla="*/ 342 h 602"/>
                <a:gd name="T50" fmla="*/ 1610 w 3923"/>
                <a:gd name="T51" fmla="*/ 508 h 602"/>
                <a:gd name="T52" fmla="*/ 1823 w 3923"/>
                <a:gd name="T53" fmla="*/ 478 h 602"/>
                <a:gd name="T54" fmla="*/ 1594 w 3923"/>
                <a:gd name="T55" fmla="*/ 600 h 602"/>
                <a:gd name="T56" fmla="*/ 1410 w 3923"/>
                <a:gd name="T57" fmla="*/ 411 h 602"/>
                <a:gd name="T58" fmla="*/ 1505 w 3923"/>
                <a:gd name="T59" fmla="*/ 160 h 602"/>
                <a:gd name="T60" fmla="*/ 1265 w 3923"/>
                <a:gd name="T61" fmla="*/ 154 h 602"/>
                <a:gd name="T62" fmla="*/ 1218 w 3923"/>
                <a:gd name="T63" fmla="*/ 260 h 602"/>
                <a:gd name="T64" fmla="*/ 1081 w 3923"/>
                <a:gd name="T65" fmla="*/ 277 h 602"/>
                <a:gd name="T66" fmla="*/ 1103 w 3923"/>
                <a:gd name="T67" fmla="*/ 488 h 602"/>
                <a:gd name="T68" fmla="*/ 1240 w 3923"/>
                <a:gd name="T69" fmla="*/ 424 h 602"/>
                <a:gd name="T70" fmla="*/ 1192 w 3923"/>
                <a:gd name="T71" fmla="*/ 598 h 602"/>
                <a:gd name="T72" fmla="*/ 957 w 3923"/>
                <a:gd name="T73" fmla="*/ 478 h 602"/>
                <a:gd name="T74" fmla="*/ 990 w 3923"/>
                <a:gd name="T75" fmla="*/ 199 h 602"/>
                <a:gd name="T76" fmla="*/ 743 w 3923"/>
                <a:gd name="T77" fmla="*/ 134 h 602"/>
                <a:gd name="T78" fmla="*/ 761 w 3923"/>
                <a:gd name="T79" fmla="*/ 300 h 602"/>
                <a:gd name="T80" fmla="*/ 634 w 3923"/>
                <a:gd name="T81" fmla="*/ 244 h 602"/>
                <a:gd name="T82" fmla="*/ 609 w 3923"/>
                <a:gd name="T83" fmla="*/ 456 h 602"/>
                <a:gd name="T84" fmla="*/ 755 w 3923"/>
                <a:gd name="T85" fmla="*/ 468 h 602"/>
                <a:gd name="T86" fmla="*/ 787 w 3923"/>
                <a:gd name="T87" fmla="*/ 579 h 602"/>
                <a:gd name="T88" fmla="*/ 517 w 3923"/>
                <a:gd name="T89" fmla="*/ 532 h 602"/>
                <a:gd name="T90" fmla="*/ 486 w 3923"/>
                <a:gd name="T91" fmla="*/ 254 h 602"/>
                <a:gd name="T92" fmla="*/ 209 w 3923"/>
                <a:gd name="T93" fmla="*/ 128 h 602"/>
                <a:gd name="T94" fmla="*/ 394 w 3923"/>
                <a:gd name="T95" fmla="*/ 256 h 602"/>
                <a:gd name="T96" fmla="*/ 178 w 3923"/>
                <a:gd name="T97" fmla="*/ 600 h 602"/>
                <a:gd name="T98" fmla="*/ 2 w 3923"/>
                <a:gd name="T99" fmla="*/ 496 h 602"/>
                <a:gd name="T100" fmla="*/ 98 w 3923"/>
                <a:gd name="T101" fmla="*/ 331 h 602"/>
                <a:gd name="T102" fmla="*/ 254 w 3923"/>
                <a:gd name="T103" fmla="*/ 238 h 602"/>
                <a:gd name="T104" fmla="*/ 135 w 3923"/>
                <a:gd name="T105" fmla="*/ 278 h 602"/>
                <a:gd name="T106" fmla="*/ 174 w 3923"/>
                <a:gd name="T107" fmla="*/ 129 h 602"/>
                <a:gd name="T108" fmla="*/ 2552 w 3923"/>
                <a:gd name="T109" fmla="*/ 480 h 602"/>
                <a:gd name="T110" fmla="*/ 2591 w 3923"/>
                <a:gd name="T111" fmla="*/ 597 h 602"/>
                <a:gd name="T112" fmla="*/ 2417 w 3923"/>
                <a:gd name="T113" fmla="*/ 46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23" h="602">
                  <a:moveTo>
                    <a:pt x="220" y="397"/>
                  </a:moveTo>
                  <a:lnTo>
                    <a:pt x="191" y="399"/>
                  </a:lnTo>
                  <a:lnTo>
                    <a:pt x="167" y="404"/>
                  </a:lnTo>
                  <a:lnTo>
                    <a:pt x="149" y="411"/>
                  </a:lnTo>
                  <a:lnTo>
                    <a:pt x="136" y="422"/>
                  </a:lnTo>
                  <a:lnTo>
                    <a:pt x="128" y="438"/>
                  </a:lnTo>
                  <a:lnTo>
                    <a:pt x="125" y="456"/>
                  </a:lnTo>
                  <a:lnTo>
                    <a:pt x="125" y="460"/>
                  </a:lnTo>
                  <a:lnTo>
                    <a:pt x="127" y="475"/>
                  </a:lnTo>
                  <a:lnTo>
                    <a:pt x="131" y="488"/>
                  </a:lnTo>
                  <a:lnTo>
                    <a:pt x="140" y="498"/>
                  </a:lnTo>
                  <a:lnTo>
                    <a:pt x="152" y="506"/>
                  </a:lnTo>
                  <a:lnTo>
                    <a:pt x="167" y="511"/>
                  </a:lnTo>
                  <a:lnTo>
                    <a:pt x="186" y="513"/>
                  </a:lnTo>
                  <a:lnTo>
                    <a:pt x="205" y="512"/>
                  </a:lnTo>
                  <a:lnTo>
                    <a:pt x="222" y="507"/>
                  </a:lnTo>
                  <a:lnTo>
                    <a:pt x="238" y="500"/>
                  </a:lnTo>
                  <a:lnTo>
                    <a:pt x="251" y="489"/>
                  </a:lnTo>
                  <a:lnTo>
                    <a:pt x="262" y="476"/>
                  </a:lnTo>
                  <a:lnTo>
                    <a:pt x="268" y="460"/>
                  </a:lnTo>
                  <a:lnTo>
                    <a:pt x="270" y="441"/>
                  </a:lnTo>
                  <a:lnTo>
                    <a:pt x="270" y="397"/>
                  </a:lnTo>
                  <a:lnTo>
                    <a:pt x="220" y="397"/>
                  </a:lnTo>
                  <a:close/>
                  <a:moveTo>
                    <a:pt x="3716" y="217"/>
                  </a:moveTo>
                  <a:lnTo>
                    <a:pt x="3700" y="218"/>
                  </a:lnTo>
                  <a:lnTo>
                    <a:pt x="3684" y="223"/>
                  </a:lnTo>
                  <a:lnTo>
                    <a:pt x="3668" y="231"/>
                  </a:lnTo>
                  <a:lnTo>
                    <a:pt x="3655" y="243"/>
                  </a:lnTo>
                  <a:lnTo>
                    <a:pt x="3645" y="261"/>
                  </a:lnTo>
                  <a:lnTo>
                    <a:pt x="3636" y="284"/>
                  </a:lnTo>
                  <a:lnTo>
                    <a:pt x="3630" y="312"/>
                  </a:lnTo>
                  <a:lnTo>
                    <a:pt x="3800" y="312"/>
                  </a:lnTo>
                  <a:lnTo>
                    <a:pt x="3796" y="286"/>
                  </a:lnTo>
                  <a:lnTo>
                    <a:pt x="3790" y="264"/>
                  </a:lnTo>
                  <a:lnTo>
                    <a:pt x="3782" y="247"/>
                  </a:lnTo>
                  <a:lnTo>
                    <a:pt x="3770" y="234"/>
                  </a:lnTo>
                  <a:lnTo>
                    <a:pt x="3754" y="224"/>
                  </a:lnTo>
                  <a:lnTo>
                    <a:pt x="3737" y="218"/>
                  </a:lnTo>
                  <a:lnTo>
                    <a:pt x="3716" y="217"/>
                  </a:lnTo>
                  <a:close/>
                  <a:moveTo>
                    <a:pt x="1625" y="217"/>
                  </a:moveTo>
                  <a:lnTo>
                    <a:pt x="1608" y="218"/>
                  </a:lnTo>
                  <a:lnTo>
                    <a:pt x="1591" y="223"/>
                  </a:lnTo>
                  <a:lnTo>
                    <a:pt x="1577" y="231"/>
                  </a:lnTo>
                  <a:lnTo>
                    <a:pt x="1564" y="243"/>
                  </a:lnTo>
                  <a:lnTo>
                    <a:pt x="1553" y="261"/>
                  </a:lnTo>
                  <a:lnTo>
                    <a:pt x="1543" y="284"/>
                  </a:lnTo>
                  <a:lnTo>
                    <a:pt x="1537" y="312"/>
                  </a:lnTo>
                  <a:lnTo>
                    <a:pt x="1707" y="312"/>
                  </a:lnTo>
                  <a:lnTo>
                    <a:pt x="1705" y="286"/>
                  </a:lnTo>
                  <a:lnTo>
                    <a:pt x="1699" y="264"/>
                  </a:lnTo>
                  <a:lnTo>
                    <a:pt x="1689" y="247"/>
                  </a:lnTo>
                  <a:lnTo>
                    <a:pt x="1677" y="234"/>
                  </a:lnTo>
                  <a:lnTo>
                    <a:pt x="1662" y="224"/>
                  </a:lnTo>
                  <a:lnTo>
                    <a:pt x="1645" y="218"/>
                  </a:lnTo>
                  <a:lnTo>
                    <a:pt x="1625" y="217"/>
                  </a:lnTo>
                  <a:close/>
                  <a:moveTo>
                    <a:pt x="2708" y="138"/>
                  </a:moveTo>
                  <a:lnTo>
                    <a:pt x="2835" y="138"/>
                  </a:lnTo>
                  <a:lnTo>
                    <a:pt x="2835" y="426"/>
                  </a:lnTo>
                  <a:lnTo>
                    <a:pt x="2837" y="450"/>
                  </a:lnTo>
                  <a:lnTo>
                    <a:pt x="2842" y="469"/>
                  </a:lnTo>
                  <a:lnTo>
                    <a:pt x="2850" y="484"/>
                  </a:lnTo>
                  <a:lnTo>
                    <a:pt x="2863" y="494"/>
                  </a:lnTo>
                  <a:lnTo>
                    <a:pt x="2880" y="500"/>
                  </a:lnTo>
                  <a:lnTo>
                    <a:pt x="2900" y="502"/>
                  </a:lnTo>
                  <a:lnTo>
                    <a:pt x="2918" y="501"/>
                  </a:lnTo>
                  <a:lnTo>
                    <a:pt x="2935" y="495"/>
                  </a:lnTo>
                  <a:lnTo>
                    <a:pt x="2951" y="487"/>
                  </a:lnTo>
                  <a:lnTo>
                    <a:pt x="2962" y="475"/>
                  </a:lnTo>
                  <a:lnTo>
                    <a:pt x="2972" y="459"/>
                  </a:lnTo>
                  <a:lnTo>
                    <a:pt x="2978" y="441"/>
                  </a:lnTo>
                  <a:lnTo>
                    <a:pt x="2980" y="418"/>
                  </a:lnTo>
                  <a:lnTo>
                    <a:pt x="2980" y="138"/>
                  </a:lnTo>
                  <a:lnTo>
                    <a:pt x="3107" y="138"/>
                  </a:lnTo>
                  <a:lnTo>
                    <a:pt x="3107" y="592"/>
                  </a:lnTo>
                  <a:lnTo>
                    <a:pt x="2980" y="592"/>
                  </a:lnTo>
                  <a:lnTo>
                    <a:pt x="2980" y="525"/>
                  </a:lnTo>
                  <a:lnTo>
                    <a:pt x="2970" y="543"/>
                  </a:lnTo>
                  <a:lnTo>
                    <a:pt x="2957" y="559"/>
                  </a:lnTo>
                  <a:lnTo>
                    <a:pt x="2941" y="573"/>
                  </a:lnTo>
                  <a:lnTo>
                    <a:pt x="2922" y="585"/>
                  </a:lnTo>
                  <a:lnTo>
                    <a:pt x="2900" y="594"/>
                  </a:lnTo>
                  <a:lnTo>
                    <a:pt x="2876" y="600"/>
                  </a:lnTo>
                  <a:lnTo>
                    <a:pt x="2849" y="602"/>
                  </a:lnTo>
                  <a:lnTo>
                    <a:pt x="2823" y="600"/>
                  </a:lnTo>
                  <a:lnTo>
                    <a:pt x="2798" y="594"/>
                  </a:lnTo>
                  <a:lnTo>
                    <a:pt x="2776" y="585"/>
                  </a:lnTo>
                  <a:lnTo>
                    <a:pt x="2756" y="572"/>
                  </a:lnTo>
                  <a:lnTo>
                    <a:pt x="2739" y="554"/>
                  </a:lnTo>
                  <a:lnTo>
                    <a:pt x="2726" y="534"/>
                  </a:lnTo>
                  <a:lnTo>
                    <a:pt x="2716" y="508"/>
                  </a:lnTo>
                  <a:lnTo>
                    <a:pt x="2709" y="478"/>
                  </a:lnTo>
                  <a:lnTo>
                    <a:pt x="2708" y="445"/>
                  </a:lnTo>
                  <a:lnTo>
                    <a:pt x="2708" y="138"/>
                  </a:lnTo>
                  <a:close/>
                  <a:moveTo>
                    <a:pt x="3461" y="132"/>
                  </a:moveTo>
                  <a:lnTo>
                    <a:pt x="3461" y="256"/>
                  </a:lnTo>
                  <a:lnTo>
                    <a:pt x="3430" y="258"/>
                  </a:lnTo>
                  <a:lnTo>
                    <a:pt x="3403" y="262"/>
                  </a:lnTo>
                  <a:lnTo>
                    <a:pt x="3379" y="268"/>
                  </a:lnTo>
                  <a:lnTo>
                    <a:pt x="3360" y="279"/>
                  </a:lnTo>
                  <a:lnTo>
                    <a:pt x="3345" y="292"/>
                  </a:lnTo>
                  <a:lnTo>
                    <a:pt x="3334" y="310"/>
                  </a:lnTo>
                  <a:lnTo>
                    <a:pt x="3327" y="332"/>
                  </a:lnTo>
                  <a:lnTo>
                    <a:pt x="3324" y="358"/>
                  </a:lnTo>
                  <a:lnTo>
                    <a:pt x="3324" y="592"/>
                  </a:lnTo>
                  <a:lnTo>
                    <a:pt x="3198" y="592"/>
                  </a:lnTo>
                  <a:lnTo>
                    <a:pt x="3198" y="138"/>
                  </a:lnTo>
                  <a:lnTo>
                    <a:pt x="3324" y="138"/>
                  </a:lnTo>
                  <a:lnTo>
                    <a:pt x="3324" y="220"/>
                  </a:lnTo>
                  <a:lnTo>
                    <a:pt x="3339" y="193"/>
                  </a:lnTo>
                  <a:lnTo>
                    <a:pt x="3357" y="171"/>
                  </a:lnTo>
                  <a:lnTo>
                    <a:pt x="3377" y="153"/>
                  </a:lnTo>
                  <a:lnTo>
                    <a:pt x="3401" y="141"/>
                  </a:lnTo>
                  <a:lnTo>
                    <a:pt x="3430" y="134"/>
                  </a:lnTo>
                  <a:lnTo>
                    <a:pt x="3461" y="132"/>
                  </a:lnTo>
                  <a:close/>
                  <a:moveTo>
                    <a:pt x="3715" y="128"/>
                  </a:moveTo>
                  <a:lnTo>
                    <a:pt x="3746" y="129"/>
                  </a:lnTo>
                  <a:lnTo>
                    <a:pt x="3775" y="134"/>
                  </a:lnTo>
                  <a:lnTo>
                    <a:pt x="3802" y="142"/>
                  </a:lnTo>
                  <a:lnTo>
                    <a:pt x="3827" y="154"/>
                  </a:lnTo>
                  <a:lnTo>
                    <a:pt x="3850" y="170"/>
                  </a:lnTo>
                  <a:lnTo>
                    <a:pt x="3872" y="188"/>
                  </a:lnTo>
                  <a:lnTo>
                    <a:pt x="3888" y="211"/>
                  </a:lnTo>
                  <a:lnTo>
                    <a:pt x="3903" y="237"/>
                  </a:lnTo>
                  <a:lnTo>
                    <a:pt x="3913" y="268"/>
                  </a:lnTo>
                  <a:lnTo>
                    <a:pt x="3920" y="303"/>
                  </a:lnTo>
                  <a:lnTo>
                    <a:pt x="3923" y="342"/>
                  </a:lnTo>
                  <a:lnTo>
                    <a:pt x="3923" y="397"/>
                  </a:lnTo>
                  <a:lnTo>
                    <a:pt x="3628" y="397"/>
                  </a:lnTo>
                  <a:lnTo>
                    <a:pt x="3631" y="424"/>
                  </a:lnTo>
                  <a:lnTo>
                    <a:pt x="3637" y="448"/>
                  </a:lnTo>
                  <a:lnTo>
                    <a:pt x="3646" y="468"/>
                  </a:lnTo>
                  <a:lnTo>
                    <a:pt x="3657" y="483"/>
                  </a:lnTo>
                  <a:lnTo>
                    <a:pt x="3670" y="495"/>
                  </a:lnTo>
                  <a:lnTo>
                    <a:pt x="3685" y="504"/>
                  </a:lnTo>
                  <a:lnTo>
                    <a:pt x="3703" y="508"/>
                  </a:lnTo>
                  <a:lnTo>
                    <a:pt x="3722" y="510"/>
                  </a:lnTo>
                  <a:lnTo>
                    <a:pt x="3745" y="507"/>
                  </a:lnTo>
                  <a:lnTo>
                    <a:pt x="3764" y="501"/>
                  </a:lnTo>
                  <a:lnTo>
                    <a:pt x="3780" y="493"/>
                  </a:lnTo>
                  <a:lnTo>
                    <a:pt x="3791" y="481"/>
                  </a:lnTo>
                  <a:lnTo>
                    <a:pt x="3800" y="466"/>
                  </a:lnTo>
                  <a:lnTo>
                    <a:pt x="3806" y="451"/>
                  </a:lnTo>
                  <a:lnTo>
                    <a:pt x="3923" y="451"/>
                  </a:lnTo>
                  <a:lnTo>
                    <a:pt x="3916" y="478"/>
                  </a:lnTo>
                  <a:lnTo>
                    <a:pt x="3905" y="504"/>
                  </a:lnTo>
                  <a:lnTo>
                    <a:pt x="3891" y="528"/>
                  </a:lnTo>
                  <a:lnTo>
                    <a:pt x="3872" y="549"/>
                  </a:lnTo>
                  <a:lnTo>
                    <a:pt x="3849" y="567"/>
                  </a:lnTo>
                  <a:lnTo>
                    <a:pt x="3823" y="582"/>
                  </a:lnTo>
                  <a:lnTo>
                    <a:pt x="3791" y="592"/>
                  </a:lnTo>
                  <a:lnTo>
                    <a:pt x="3758" y="600"/>
                  </a:lnTo>
                  <a:lnTo>
                    <a:pt x="3720" y="602"/>
                  </a:lnTo>
                  <a:lnTo>
                    <a:pt x="3685" y="600"/>
                  </a:lnTo>
                  <a:lnTo>
                    <a:pt x="3653" y="594"/>
                  </a:lnTo>
                  <a:lnTo>
                    <a:pt x="3623" y="584"/>
                  </a:lnTo>
                  <a:lnTo>
                    <a:pt x="3597" y="571"/>
                  </a:lnTo>
                  <a:lnTo>
                    <a:pt x="3572" y="554"/>
                  </a:lnTo>
                  <a:lnTo>
                    <a:pt x="3551" y="532"/>
                  </a:lnTo>
                  <a:lnTo>
                    <a:pt x="3533" y="508"/>
                  </a:lnTo>
                  <a:lnTo>
                    <a:pt x="3519" y="480"/>
                  </a:lnTo>
                  <a:lnTo>
                    <a:pt x="3508" y="447"/>
                  </a:lnTo>
                  <a:lnTo>
                    <a:pt x="3502" y="411"/>
                  </a:lnTo>
                  <a:lnTo>
                    <a:pt x="3500" y="372"/>
                  </a:lnTo>
                  <a:lnTo>
                    <a:pt x="3500" y="363"/>
                  </a:lnTo>
                  <a:lnTo>
                    <a:pt x="3502" y="324"/>
                  </a:lnTo>
                  <a:lnTo>
                    <a:pt x="3510" y="288"/>
                  </a:lnTo>
                  <a:lnTo>
                    <a:pt x="3520" y="255"/>
                  </a:lnTo>
                  <a:lnTo>
                    <a:pt x="3535" y="225"/>
                  </a:lnTo>
                  <a:lnTo>
                    <a:pt x="3553" y="200"/>
                  </a:lnTo>
                  <a:lnTo>
                    <a:pt x="3573" y="178"/>
                  </a:lnTo>
                  <a:lnTo>
                    <a:pt x="3597" y="160"/>
                  </a:lnTo>
                  <a:lnTo>
                    <a:pt x="3624" y="146"/>
                  </a:lnTo>
                  <a:lnTo>
                    <a:pt x="3653" y="136"/>
                  </a:lnTo>
                  <a:lnTo>
                    <a:pt x="3683" y="130"/>
                  </a:lnTo>
                  <a:lnTo>
                    <a:pt x="3715" y="128"/>
                  </a:lnTo>
                  <a:close/>
                  <a:moveTo>
                    <a:pt x="2170" y="128"/>
                  </a:moveTo>
                  <a:lnTo>
                    <a:pt x="2197" y="129"/>
                  </a:lnTo>
                  <a:lnTo>
                    <a:pt x="2222" y="135"/>
                  </a:lnTo>
                  <a:lnTo>
                    <a:pt x="2243" y="145"/>
                  </a:lnTo>
                  <a:lnTo>
                    <a:pt x="2261" y="158"/>
                  </a:lnTo>
                  <a:lnTo>
                    <a:pt x="2278" y="176"/>
                  </a:lnTo>
                  <a:lnTo>
                    <a:pt x="2291" y="198"/>
                  </a:lnTo>
                  <a:lnTo>
                    <a:pt x="2300" y="223"/>
                  </a:lnTo>
                  <a:lnTo>
                    <a:pt x="2305" y="253"/>
                  </a:lnTo>
                  <a:lnTo>
                    <a:pt x="2308" y="288"/>
                  </a:lnTo>
                  <a:lnTo>
                    <a:pt x="2308" y="592"/>
                  </a:lnTo>
                  <a:lnTo>
                    <a:pt x="2181" y="592"/>
                  </a:lnTo>
                  <a:lnTo>
                    <a:pt x="2181" y="307"/>
                  </a:lnTo>
                  <a:lnTo>
                    <a:pt x="2180" y="283"/>
                  </a:lnTo>
                  <a:lnTo>
                    <a:pt x="2174" y="264"/>
                  </a:lnTo>
                  <a:lnTo>
                    <a:pt x="2165" y="249"/>
                  </a:lnTo>
                  <a:lnTo>
                    <a:pt x="2151" y="238"/>
                  </a:lnTo>
                  <a:lnTo>
                    <a:pt x="2135" y="232"/>
                  </a:lnTo>
                  <a:lnTo>
                    <a:pt x="2114" y="230"/>
                  </a:lnTo>
                  <a:lnTo>
                    <a:pt x="2095" y="232"/>
                  </a:lnTo>
                  <a:lnTo>
                    <a:pt x="2079" y="237"/>
                  </a:lnTo>
                  <a:lnTo>
                    <a:pt x="2064" y="246"/>
                  </a:lnTo>
                  <a:lnTo>
                    <a:pt x="2052" y="258"/>
                  </a:lnTo>
                  <a:lnTo>
                    <a:pt x="2043" y="273"/>
                  </a:lnTo>
                  <a:lnTo>
                    <a:pt x="2037" y="292"/>
                  </a:lnTo>
                  <a:lnTo>
                    <a:pt x="2034" y="315"/>
                  </a:lnTo>
                  <a:lnTo>
                    <a:pt x="2034" y="592"/>
                  </a:lnTo>
                  <a:lnTo>
                    <a:pt x="1908" y="592"/>
                  </a:lnTo>
                  <a:lnTo>
                    <a:pt x="1908" y="138"/>
                  </a:lnTo>
                  <a:lnTo>
                    <a:pt x="2034" y="138"/>
                  </a:lnTo>
                  <a:lnTo>
                    <a:pt x="2034" y="205"/>
                  </a:lnTo>
                  <a:lnTo>
                    <a:pt x="2045" y="188"/>
                  </a:lnTo>
                  <a:lnTo>
                    <a:pt x="2059" y="171"/>
                  </a:lnTo>
                  <a:lnTo>
                    <a:pt x="2076" y="157"/>
                  </a:lnTo>
                  <a:lnTo>
                    <a:pt x="2095" y="145"/>
                  </a:lnTo>
                  <a:lnTo>
                    <a:pt x="2118" y="136"/>
                  </a:lnTo>
                  <a:lnTo>
                    <a:pt x="2143" y="130"/>
                  </a:lnTo>
                  <a:lnTo>
                    <a:pt x="2170" y="128"/>
                  </a:lnTo>
                  <a:close/>
                  <a:moveTo>
                    <a:pt x="1623" y="128"/>
                  </a:moveTo>
                  <a:lnTo>
                    <a:pt x="1653" y="129"/>
                  </a:lnTo>
                  <a:lnTo>
                    <a:pt x="1682" y="134"/>
                  </a:lnTo>
                  <a:lnTo>
                    <a:pt x="1709" y="142"/>
                  </a:lnTo>
                  <a:lnTo>
                    <a:pt x="1736" y="154"/>
                  </a:lnTo>
                  <a:lnTo>
                    <a:pt x="1758" y="170"/>
                  </a:lnTo>
                  <a:lnTo>
                    <a:pt x="1779" y="188"/>
                  </a:lnTo>
                  <a:lnTo>
                    <a:pt x="1797" y="211"/>
                  </a:lnTo>
                  <a:lnTo>
                    <a:pt x="1811" y="237"/>
                  </a:lnTo>
                  <a:lnTo>
                    <a:pt x="1822" y="268"/>
                  </a:lnTo>
                  <a:lnTo>
                    <a:pt x="1828" y="303"/>
                  </a:lnTo>
                  <a:lnTo>
                    <a:pt x="1830" y="342"/>
                  </a:lnTo>
                  <a:lnTo>
                    <a:pt x="1830" y="397"/>
                  </a:lnTo>
                  <a:lnTo>
                    <a:pt x="1536" y="397"/>
                  </a:lnTo>
                  <a:lnTo>
                    <a:pt x="1540" y="424"/>
                  </a:lnTo>
                  <a:lnTo>
                    <a:pt x="1546" y="448"/>
                  </a:lnTo>
                  <a:lnTo>
                    <a:pt x="1554" y="468"/>
                  </a:lnTo>
                  <a:lnTo>
                    <a:pt x="1565" y="483"/>
                  </a:lnTo>
                  <a:lnTo>
                    <a:pt x="1578" y="495"/>
                  </a:lnTo>
                  <a:lnTo>
                    <a:pt x="1594" y="504"/>
                  </a:lnTo>
                  <a:lnTo>
                    <a:pt x="1610" y="508"/>
                  </a:lnTo>
                  <a:lnTo>
                    <a:pt x="1631" y="510"/>
                  </a:lnTo>
                  <a:lnTo>
                    <a:pt x="1652" y="507"/>
                  </a:lnTo>
                  <a:lnTo>
                    <a:pt x="1671" y="501"/>
                  </a:lnTo>
                  <a:lnTo>
                    <a:pt x="1687" y="493"/>
                  </a:lnTo>
                  <a:lnTo>
                    <a:pt x="1699" y="481"/>
                  </a:lnTo>
                  <a:lnTo>
                    <a:pt x="1707" y="466"/>
                  </a:lnTo>
                  <a:lnTo>
                    <a:pt x="1713" y="451"/>
                  </a:lnTo>
                  <a:lnTo>
                    <a:pt x="1830" y="451"/>
                  </a:lnTo>
                  <a:lnTo>
                    <a:pt x="1823" y="478"/>
                  </a:lnTo>
                  <a:lnTo>
                    <a:pt x="1812" y="504"/>
                  </a:lnTo>
                  <a:lnTo>
                    <a:pt x="1798" y="528"/>
                  </a:lnTo>
                  <a:lnTo>
                    <a:pt x="1779" y="549"/>
                  </a:lnTo>
                  <a:lnTo>
                    <a:pt x="1756" y="567"/>
                  </a:lnTo>
                  <a:lnTo>
                    <a:pt x="1730" y="582"/>
                  </a:lnTo>
                  <a:lnTo>
                    <a:pt x="1700" y="592"/>
                  </a:lnTo>
                  <a:lnTo>
                    <a:pt x="1665" y="600"/>
                  </a:lnTo>
                  <a:lnTo>
                    <a:pt x="1628" y="602"/>
                  </a:lnTo>
                  <a:lnTo>
                    <a:pt x="1594" y="600"/>
                  </a:lnTo>
                  <a:lnTo>
                    <a:pt x="1561" y="594"/>
                  </a:lnTo>
                  <a:lnTo>
                    <a:pt x="1531" y="584"/>
                  </a:lnTo>
                  <a:lnTo>
                    <a:pt x="1504" y="571"/>
                  </a:lnTo>
                  <a:lnTo>
                    <a:pt x="1480" y="554"/>
                  </a:lnTo>
                  <a:lnTo>
                    <a:pt x="1459" y="532"/>
                  </a:lnTo>
                  <a:lnTo>
                    <a:pt x="1441" y="508"/>
                  </a:lnTo>
                  <a:lnTo>
                    <a:pt x="1426" y="480"/>
                  </a:lnTo>
                  <a:lnTo>
                    <a:pt x="1417" y="447"/>
                  </a:lnTo>
                  <a:lnTo>
                    <a:pt x="1410" y="411"/>
                  </a:lnTo>
                  <a:lnTo>
                    <a:pt x="1408" y="372"/>
                  </a:lnTo>
                  <a:lnTo>
                    <a:pt x="1408" y="363"/>
                  </a:lnTo>
                  <a:lnTo>
                    <a:pt x="1411" y="324"/>
                  </a:lnTo>
                  <a:lnTo>
                    <a:pt x="1417" y="288"/>
                  </a:lnTo>
                  <a:lnTo>
                    <a:pt x="1427" y="255"/>
                  </a:lnTo>
                  <a:lnTo>
                    <a:pt x="1442" y="225"/>
                  </a:lnTo>
                  <a:lnTo>
                    <a:pt x="1460" y="200"/>
                  </a:lnTo>
                  <a:lnTo>
                    <a:pt x="1481" y="178"/>
                  </a:lnTo>
                  <a:lnTo>
                    <a:pt x="1505" y="160"/>
                  </a:lnTo>
                  <a:lnTo>
                    <a:pt x="1531" y="146"/>
                  </a:lnTo>
                  <a:lnTo>
                    <a:pt x="1560" y="136"/>
                  </a:lnTo>
                  <a:lnTo>
                    <a:pt x="1591" y="130"/>
                  </a:lnTo>
                  <a:lnTo>
                    <a:pt x="1623" y="128"/>
                  </a:lnTo>
                  <a:close/>
                  <a:moveTo>
                    <a:pt x="1154" y="128"/>
                  </a:moveTo>
                  <a:lnTo>
                    <a:pt x="1185" y="129"/>
                  </a:lnTo>
                  <a:lnTo>
                    <a:pt x="1214" y="134"/>
                  </a:lnTo>
                  <a:lnTo>
                    <a:pt x="1240" y="142"/>
                  </a:lnTo>
                  <a:lnTo>
                    <a:pt x="1265" y="154"/>
                  </a:lnTo>
                  <a:lnTo>
                    <a:pt x="1288" y="169"/>
                  </a:lnTo>
                  <a:lnTo>
                    <a:pt x="1308" y="188"/>
                  </a:lnTo>
                  <a:lnTo>
                    <a:pt x="1325" y="210"/>
                  </a:lnTo>
                  <a:lnTo>
                    <a:pt x="1338" y="236"/>
                  </a:lnTo>
                  <a:lnTo>
                    <a:pt x="1347" y="266"/>
                  </a:lnTo>
                  <a:lnTo>
                    <a:pt x="1352" y="300"/>
                  </a:lnTo>
                  <a:lnTo>
                    <a:pt x="1232" y="300"/>
                  </a:lnTo>
                  <a:lnTo>
                    <a:pt x="1226" y="278"/>
                  </a:lnTo>
                  <a:lnTo>
                    <a:pt x="1218" y="260"/>
                  </a:lnTo>
                  <a:lnTo>
                    <a:pt x="1208" y="246"/>
                  </a:lnTo>
                  <a:lnTo>
                    <a:pt x="1195" y="235"/>
                  </a:lnTo>
                  <a:lnTo>
                    <a:pt x="1177" y="229"/>
                  </a:lnTo>
                  <a:lnTo>
                    <a:pt x="1156" y="226"/>
                  </a:lnTo>
                  <a:lnTo>
                    <a:pt x="1137" y="228"/>
                  </a:lnTo>
                  <a:lnTo>
                    <a:pt x="1120" y="235"/>
                  </a:lnTo>
                  <a:lnTo>
                    <a:pt x="1105" y="244"/>
                  </a:lnTo>
                  <a:lnTo>
                    <a:pt x="1092" y="259"/>
                  </a:lnTo>
                  <a:lnTo>
                    <a:pt x="1081" y="277"/>
                  </a:lnTo>
                  <a:lnTo>
                    <a:pt x="1073" y="300"/>
                  </a:lnTo>
                  <a:lnTo>
                    <a:pt x="1068" y="327"/>
                  </a:lnTo>
                  <a:lnTo>
                    <a:pt x="1066" y="358"/>
                  </a:lnTo>
                  <a:lnTo>
                    <a:pt x="1066" y="372"/>
                  </a:lnTo>
                  <a:lnTo>
                    <a:pt x="1068" y="404"/>
                  </a:lnTo>
                  <a:lnTo>
                    <a:pt x="1073" y="432"/>
                  </a:lnTo>
                  <a:lnTo>
                    <a:pt x="1080" y="456"/>
                  </a:lnTo>
                  <a:lnTo>
                    <a:pt x="1089" y="474"/>
                  </a:lnTo>
                  <a:lnTo>
                    <a:pt x="1103" y="488"/>
                  </a:lnTo>
                  <a:lnTo>
                    <a:pt x="1118" y="498"/>
                  </a:lnTo>
                  <a:lnTo>
                    <a:pt x="1137" y="504"/>
                  </a:lnTo>
                  <a:lnTo>
                    <a:pt x="1158" y="506"/>
                  </a:lnTo>
                  <a:lnTo>
                    <a:pt x="1178" y="504"/>
                  </a:lnTo>
                  <a:lnTo>
                    <a:pt x="1197" y="496"/>
                  </a:lnTo>
                  <a:lnTo>
                    <a:pt x="1212" y="483"/>
                  </a:lnTo>
                  <a:lnTo>
                    <a:pt x="1226" y="468"/>
                  </a:lnTo>
                  <a:lnTo>
                    <a:pt x="1234" y="447"/>
                  </a:lnTo>
                  <a:lnTo>
                    <a:pt x="1240" y="424"/>
                  </a:lnTo>
                  <a:lnTo>
                    <a:pt x="1355" y="424"/>
                  </a:lnTo>
                  <a:lnTo>
                    <a:pt x="1350" y="458"/>
                  </a:lnTo>
                  <a:lnTo>
                    <a:pt x="1340" y="488"/>
                  </a:lnTo>
                  <a:lnTo>
                    <a:pt x="1326" y="517"/>
                  </a:lnTo>
                  <a:lnTo>
                    <a:pt x="1308" y="541"/>
                  </a:lnTo>
                  <a:lnTo>
                    <a:pt x="1285" y="561"/>
                  </a:lnTo>
                  <a:lnTo>
                    <a:pt x="1258" y="579"/>
                  </a:lnTo>
                  <a:lnTo>
                    <a:pt x="1228" y="591"/>
                  </a:lnTo>
                  <a:lnTo>
                    <a:pt x="1192" y="598"/>
                  </a:lnTo>
                  <a:lnTo>
                    <a:pt x="1154" y="602"/>
                  </a:lnTo>
                  <a:lnTo>
                    <a:pt x="1120" y="600"/>
                  </a:lnTo>
                  <a:lnTo>
                    <a:pt x="1088" y="594"/>
                  </a:lnTo>
                  <a:lnTo>
                    <a:pt x="1060" y="584"/>
                  </a:lnTo>
                  <a:lnTo>
                    <a:pt x="1033" y="571"/>
                  </a:lnTo>
                  <a:lnTo>
                    <a:pt x="1009" y="553"/>
                  </a:lnTo>
                  <a:lnTo>
                    <a:pt x="988" y="532"/>
                  </a:lnTo>
                  <a:lnTo>
                    <a:pt x="970" y="507"/>
                  </a:lnTo>
                  <a:lnTo>
                    <a:pt x="957" y="478"/>
                  </a:lnTo>
                  <a:lnTo>
                    <a:pt x="946" y="446"/>
                  </a:lnTo>
                  <a:lnTo>
                    <a:pt x="939" y="410"/>
                  </a:lnTo>
                  <a:lnTo>
                    <a:pt x="938" y="369"/>
                  </a:lnTo>
                  <a:lnTo>
                    <a:pt x="938" y="363"/>
                  </a:lnTo>
                  <a:lnTo>
                    <a:pt x="939" y="324"/>
                  </a:lnTo>
                  <a:lnTo>
                    <a:pt x="946" y="286"/>
                  </a:lnTo>
                  <a:lnTo>
                    <a:pt x="957" y="254"/>
                  </a:lnTo>
                  <a:lnTo>
                    <a:pt x="972" y="225"/>
                  </a:lnTo>
                  <a:lnTo>
                    <a:pt x="990" y="199"/>
                  </a:lnTo>
                  <a:lnTo>
                    <a:pt x="1012" y="177"/>
                  </a:lnTo>
                  <a:lnTo>
                    <a:pt x="1036" y="160"/>
                  </a:lnTo>
                  <a:lnTo>
                    <a:pt x="1063" y="146"/>
                  </a:lnTo>
                  <a:lnTo>
                    <a:pt x="1092" y="136"/>
                  </a:lnTo>
                  <a:lnTo>
                    <a:pt x="1122" y="130"/>
                  </a:lnTo>
                  <a:lnTo>
                    <a:pt x="1154" y="128"/>
                  </a:lnTo>
                  <a:close/>
                  <a:moveTo>
                    <a:pt x="683" y="128"/>
                  </a:moveTo>
                  <a:lnTo>
                    <a:pt x="714" y="129"/>
                  </a:lnTo>
                  <a:lnTo>
                    <a:pt x="743" y="134"/>
                  </a:lnTo>
                  <a:lnTo>
                    <a:pt x="769" y="142"/>
                  </a:lnTo>
                  <a:lnTo>
                    <a:pt x="794" y="154"/>
                  </a:lnTo>
                  <a:lnTo>
                    <a:pt x="817" y="169"/>
                  </a:lnTo>
                  <a:lnTo>
                    <a:pt x="837" y="188"/>
                  </a:lnTo>
                  <a:lnTo>
                    <a:pt x="854" y="210"/>
                  </a:lnTo>
                  <a:lnTo>
                    <a:pt x="867" y="236"/>
                  </a:lnTo>
                  <a:lnTo>
                    <a:pt x="877" y="266"/>
                  </a:lnTo>
                  <a:lnTo>
                    <a:pt x="882" y="300"/>
                  </a:lnTo>
                  <a:lnTo>
                    <a:pt x="761" y="300"/>
                  </a:lnTo>
                  <a:lnTo>
                    <a:pt x="755" y="278"/>
                  </a:lnTo>
                  <a:lnTo>
                    <a:pt x="748" y="260"/>
                  </a:lnTo>
                  <a:lnTo>
                    <a:pt x="737" y="246"/>
                  </a:lnTo>
                  <a:lnTo>
                    <a:pt x="724" y="235"/>
                  </a:lnTo>
                  <a:lnTo>
                    <a:pt x="706" y="229"/>
                  </a:lnTo>
                  <a:lnTo>
                    <a:pt x="686" y="226"/>
                  </a:lnTo>
                  <a:lnTo>
                    <a:pt x="667" y="228"/>
                  </a:lnTo>
                  <a:lnTo>
                    <a:pt x="650" y="235"/>
                  </a:lnTo>
                  <a:lnTo>
                    <a:pt x="634" y="244"/>
                  </a:lnTo>
                  <a:lnTo>
                    <a:pt x="621" y="259"/>
                  </a:lnTo>
                  <a:lnTo>
                    <a:pt x="610" y="277"/>
                  </a:lnTo>
                  <a:lnTo>
                    <a:pt x="602" y="300"/>
                  </a:lnTo>
                  <a:lnTo>
                    <a:pt x="597" y="327"/>
                  </a:lnTo>
                  <a:lnTo>
                    <a:pt x="595" y="358"/>
                  </a:lnTo>
                  <a:lnTo>
                    <a:pt x="595" y="372"/>
                  </a:lnTo>
                  <a:lnTo>
                    <a:pt x="597" y="404"/>
                  </a:lnTo>
                  <a:lnTo>
                    <a:pt x="601" y="432"/>
                  </a:lnTo>
                  <a:lnTo>
                    <a:pt x="609" y="456"/>
                  </a:lnTo>
                  <a:lnTo>
                    <a:pt x="619" y="474"/>
                  </a:lnTo>
                  <a:lnTo>
                    <a:pt x="632" y="488"/>
                  </a:lnTo>
                  <a:lnTo>
                    <a:pt x="647" y="498"/>
                  </a:lnTo>
                  <a:lnTo>
                    <a:pt x="667" y="504"/>
                  </a:lnTo>
                  <a:lnTo>
                    <a:pt x="687" y="506"/>
                  </a:lnTo>
                  <a:lnTo>
                    <a:pt x="707" y="504"/>
                  </a:lnTo>
                  <a:lnTo>
                    <a:pt x="726" y="496"/>
                  </a:lnTo>
                  <a:lnTo>
                    <a:pt x="742" y="483"/>
                  </a:lnTo>
                  <a:lnTo>
                    <a:pt x="755" y="468"/>
                  </a:lnTo>
                  <a:lnTo>
                    <a:pt x="763" y="447"/>
                  </a:lnTo>
                  <a:lnTo>
                    <a:pt x="769" y="424"/>
                  </a:lnTo>
                  <a:lnTo>
                    <a:pt x="884" y="424"/>
                  </a:lnTo>
                  <a:lnTo>
                    <a:pt x="879" y="458"/>
                  </a:lnTo>
                  <a:lnTo>
                    <a:pt x="870" y="488"/>
                  </a:lnTo>
                  <a:lnTo>
                    <a:pt x="855" y="517"/>
                  </a:lnTo>
                  <a:lnTo>
                    <a:pt x="837" y="541"/>
                  </a:lnTo>
                  <a:lnTo>
                    <a:pt x="815" y="561"/>
                  </a:lnTo>
                  <a:lnTo>
                    <a:pt x="787" y="579"/>
                  </a:lnTo>
                  <a:lnTo>
                    <a:pt x="756" y="591"/>
                  </a:lnTo>
                  <a:lnTo>
                    <a:pt x="722" y="598"/>
                  </a:lnTo>
                  <a:lnTo>
                    <a:pt x="683" y="602"/>
                  </a:lnTo>
                  <a:lnTo>
                    <a:pt x="650" y="600"/>
                  </a:lnTo>
                  <a:lnTo>
                    <a:pt x="618" y="594"/>
                  </a:lnTo>
                  <a:lnTo>
                    <a:pt x="589" y="584"/>
                  </a:lnTo>
                  <a:lnTo>
                    <a:pt x="563" y="571"/>
                  </a:lnTo>
                  <a:lnTo>
                    <a:pt x="539" y="553"/>
                  </a:lnTo>
                  <a:lnTo>
                    <a:pt x="517" y="532"/>
                  </a:lnTo>
                  <a:lnTo>
                    <a:pt x="499" y="507"/>
                  </a:lnTo>
                  <a:lnTo>
                    <a:pt x="485" y="478"/>
                  </a:lnTo>
                  <a:lnTo>
                    <a:pt x="475" y="446"/>
                  </a:lnTo>
                  <a:lnTo>
                    <a:pt x="468" y="410"/>
                  </a:lnTo>
                  <a:lnTo>
                    <a:pt x="466" y="369"/>
                  </a:lnTo>
                  <a:lnTo>
                    <a:pt x="466" y="363"/>
                  </a:lnTo>
                  <a:lnTo>
                    <a:pt x="468" y="324"/>
                  </a:lnTo>
                  <a:lnTo>
                    <a:pt x="475" y="286"/>
                  </a:lnTo>
                  <a:lnTo>
                    <a:pt x="486" y="254"/>
                  </a:lnTo>
                  <a:lnTo>
                    <a:pt x="502" y="225"/>
                  </a:lnTo>
                  <a:lnTo>
                    <a:pt x="520" y="199"/>
                  </a:lnTo>
                  <a:lnTo>
                    <a:pt x="541" y="177"/>
                  </a:lnTo>
                  <a:lnTo>
                    <a:pt x="565" y="160"/>
                  </a:lnTo>
                  <a:lnTo>
                    <a:pt x="591" y="146"/>
                  </a:lnTo>
                  <a:lnTo>
                    <a:pt x="621" y="136"/>
                  </a:lnTo>
                  <a:lnTo>
                    <a:pt x="651" y="130"/>
                  </a:lnTo>
                  <a:lnTo>
                    <a:pt x="683" y="128"/>
                  </a:lnTo>
                  <a:close/>
                  <a:moveTo>
                    <a:pt x="209" y="128"/>
                  </a:moveTo>
                  <a:lnTo>
                    <a:pt x="241" y="129"/>
                  </a:lnTo>
                  <a:lnTo>
                    <a:pt x="271" y="134"/>
                  </a:lnTo>
                  <a:lnTo>
                    <a:pt x="297" y="141"/>
                  </a:lnTo>
                  <a:lnTo>
                    <a:pt x="323" y="152"/>
                  </a:lnTo>
                  <a:lnTo>
                    <a:pt x="344" y="165"/>
                  </a:lnTo>
                  <a:lnTo>
                    <a:pt x="362" y="183"/>
                  </a:lnTo>
                  <a:lnTo>
                    <a:pt x="376" y="204"/>
                  </a:lnTo>
                  <a:lnTo>
                    <a:pt x="387" y="228"/>
                  </a:lnTo>
                  <a:lnTo>
                    <a:pt x="394" y="256"/>
                  </a:lnTo>
                  <a:lnTo>
                    <a:pt x="397" y="288"/>
                  </a:lnTo>
                  <a:lnTo>
                    <a:pt x="397" y="592"/>
                  </a:lnTo>
                  <a:lnTo>
                    <a:pt x="272" y="592"/>
                  </a:lnTo>
                  <a:lnTo>
                    <a:pt x="272" y="540"/>
                  </a:lnTo>
                  <a:lnTo>
                    <a:pt x="260" y="556"/>
                  </a:lnTo>
                  <a:lnTo>
                    <a:pt x="245" y="571"/>
                  </a:lnTo>
                  <a:lnTo>
                    <a:pt x="226" y="583"/>
                  </a:lnTo>
                  <a:lnTo>
                    <a:pt x="203" y="592"/>
                  </a:lnTo>
                  <a:lnTo>
                    <a:pt x="178" y="600"/>
                  </a:lnTo>
                  <a:lnTo>
                    <a:pt x="149" y="602"/>
                  </a:lnTo>
                  <a:lnTo>
                    <a:pt x="122" y="600"/>
                  </a:lnTo>
                  <a:lnTo>
                    <a:pt x="97" y="595"/>
                  </a:lnTo>
                  <a:lnTo>
                    <a:pt x="74" y="588"/>
                  </a:lnTo>
                  <a:lnTo>
                    <a:pt x="54" y="576"/>
                  </a:lnTo>
                  <a:lnTo>
                    <a:pt x="36" y="561"/>
                  </a:lnTo>
                  <a:lnTo>
                    <a:pt x="20" y="543"/>
                  </a:lnTo>
                  <a:lnTo>
                    <a:pt x="10" y="522"/>
                  </a:lnTo>
                  <a:lnTo>
                    <a:pt x="2" y="496"/>
                  </a:lnTo>
                  <a:lnTo>
                    <a:pt x="0" y="468"/>
                  </a:lnTo>
                  <a:lnTo>
                    <a:pt x="0" y="463"/>
                  </a:lnTo>
                  <a:lnTo>
                    <a:pt x="2" y="434"/>
                  </a:lnTo>
                  <a:lnTo>
                    <a:pt x="10" y="409"/>
                  </a:lnTo>
                  <a:lnTo>
                    <a:pt x="20" y="387"/>
                  </a:lnTo>
                  <a:lnTo>
                    <a:pt x="35" y="368"/>
                  </a:lnTo>
                  <a:lnTo>
                    <a:pt x="53" y="352"/>
                  </a:lnTo>
                  <a:lnTo>
                    <a:pt x="74" y="340"/>
                  </a:lnTo>
                  <a:lnTo>
                    <a:pt x="98" y="331"/>
                  </a:lnTo>
                  <a:lnTo>
                    <a:pt x="124" y="322"/>
                  </a:lnTo>
                  <a:lnTo>
                    <a:pt x="153" y="318"/>
                  </a:lnTo>
                  <a:lnTo>
                    <a:pt x="183" y="315"/>
                  </a:lnTo>
                  <a:lnTo>
                    <a:pt x="214" y="314"/>
                  </a:lnTo>
                  <a:lnTo>
                    <a:pt x="270" y="314"/>
                  </a:lnTo>
                  <a:lnTo>
                    <a:pt x="270" y="292"/>
                  </a:lnTo>
                  <a:lnTo>
                    <a:pt x="269" y="271"/>
                  </a:lnTo>
                  <a:lnTo>
                    <a:pt x="263" y="253"/>
                  </a:lnTo>
                  <a:lnTo>
                    <a:pt x="254" y="238"/>
                  </a:lnTo>
                  <a:lnTo>
                    <a:pt x="241" y="228"/>
                  </a:lnTo>
                  <a:lnTo>
                    <a:pt x="225" y="222"/>
                  </a:lnTo>
                  <a:lnTo>
                    <a:pt x="203" y="219"/>
                  </a:lnTo>
                  <a:lnTo>
                    <a:pt x="184" y="222"/>
                  </a:lnTo>
                  <a:lnTo>
                    <a:pt x="167" y="226"/>
                  </a:lnTo>
                  <a:lnTo>
                    <a:pt x="154" y="236"/>
                  </a:lnTo>
                  <a:lnTo>
                    <a:pt x="145" y="248"/>
                  </a:lnTo>
                  <a:lnTo>
                    <a:pt x="139" y="262"/>
                  </a:lnTo>
                  <a:lnTo>
                    <a:pt x="135" y="278"/>
                  </a:lnTo>
                  <a:lnTo>
                    <a:pt x="14" y="278"/>
                  </a:lnTo>
                  <a:lnTo>
                    <a:pt x="19" y="247"/>
                  </a:lnTo>
                  <a:lnTo>
                    <a:pt x="30" y="219"/>
                  </a:lnTo>
                  <a:lnTo>
                    <a:pt x="44" y="194"/>
                  </a:lnTo>
                  <a:lnTo>
                    <a:pt x="63" y="174"/>
                  </a:lnTo>
                  <a:lnTo>
                    <a:pt x="86" y="158"/>
                  </a:lnTo>
                  <a:lnTo>
                    <a:pt x="113" y="145"/>
                  </a:lnTo>
                  <a:lnTo>
                    <a:pt x="142" y="135"/>
                  </a:lnTo>
                  <a:lnTo>
                    <a:pt x="174" y="129"/>
                  </a:lnTo>
                  <a:lnTo>
                    <a:pt x="209" y="128"/>
                  </a:lnTo>
                  <a:close/>
                  <a:moveTo>
                    <a:pt x="2544" y="0"/>
                  </a:moveTo>
                  <a:lnTo>
                    <a:pt x="2544" y="138"/>
                  </a:lnTo>
                  <a:lnTo>
                    <a:pt x="2630" y="138"/>
                  </a:lnTo>
                  <a:lnTo>
                    <a:pt x="2630" y="232"/>
                  </a:lnTo>
                  <a:lnTo>
                    <a:pt x="2544" y="232"/>
                  </a:lnTo>
                  <a:lnTo>
                    <a:pt x="2544" y="447"/>
                  </a:lnTo>
                  <a:lnTo>
                    <a:pt x="2546" y="466"/>
                  </a:lnTo>
                  <a:lnTo>
                    <a:pt x="2552" y="480"/>
                  </a:lnTo>
                  <a:lnTo>
                    <a:pt x="2560" y="489"/>
                  </a:lnTo>
                  <a:lnTo>
                    <a:pt x="2573" y="495"/>
                  </a:lnTo>
                  <a:lnTo>
                    <a:pt x="2589" y="498"/>
                  </a:lnTo>
                  <a:lnTo>
                    <a:pt x="2605" y="496"/>
                  </a:lnTo>
                  <a:lnTo>
                    <a:pt x="2621" y="494"/>
                  </a:lnTo>
                  <a:lnTo>
                    <a:pt x="2633" y="489"/>
                  </a:lnTo>
                  <a:lnTo>
                    <a:pt x="2633" y="589"/>
                  </a:lnTo>
                  <a:lnTo>
                    <a:pt x="2615" y="594"/>
                  </a:lnTo>
                  <a:lnTo>
                    <a:pt x="2591" y="597"/>
                  </a:lnTo>
                  <a:lnTo>
                    <a:pt x="2562" y="598"/>
                  </a:lnTo>
                  <a:lnTo>
                    <a:pt x="2528" y="596"/>
                  </a:lnTo>
                  <a:lnTo>
                    <a:pt x="2498" y="590"/>
                  </a:lnTo>
                  <a:lnTo>
                    <a:pt x="2473" y="579"/>
                  </a:lnTo>
                  <a:lnTo>
                    <a:pt x="2452" y="564"/>
                  </a:lnTo>
                  <a:lnTo>
                    <a:pt x="2437" y="544"/>
                  </a:lnTo>
                  <a:lnTo>
                    <a:pt x="2426" y="522"/>
                  </a:lnTo>
                  <a:lnTo>
                    <a:pt x="2419" y="493"/>
                  </a:lnTo>
                  <a:lnTo>
                    <a:pt x="2417" y="460"/>
                  </a:lnTo>
                  <a:lnTo>
                    <a:pt x="2417" y="232"/>
                  </a:lnTo>
                  <a:lnTo>
                    <a:pt x="2364" y="232"/>
                  </a:lnTo>
                  <a:lnTo>
                    <a:pt x="2364" y="138"/>
                  </a:lnTo>
                  <a:lnTo>
                    <a:pt x="2417" y="138"/>
                  </a:lnTo>
                  <a:lnTo>
                    <a:pt x="2417" y="52"/>
                  </a:lnTo>
                  <a:lnTo>
                    <a:pt x="2544" y="0"/>
                  </a:lnTo>
                  <a:close/>
                </a:path>
              </a:pathLst>
            </a:custGeom>
            <a:solidFill>
              <a:schemeClr val="tx1"/>
            </a:solidFill>
            <a:ln w="0">
              <a:noFill/>
              <a:prstDash val="solid"/>
              <a:round/>
              <a:headEnd/>
              <a:tailEnd/>
            </a:ln>
          </p:spPr>
          <p:txBody>
            <a:bodyPr vert="horz" wrap="square" lIns="56650" tIns="28325" rIns="56650" bIns="28325" numCol="1" anchor="t" anchorCtr="0" compatLnSpc="1">
              <a:prstTxWarp prst="textNoShape">
                <a:avLst/>
              </a:prstTxWarp>
            </a:bodyPr>
            <a:lstStyle/>
            <a:p>
              <a:pPr defTabSz="566471"/>
              <a:endParaRPr lang="en-US" sz="1115" kern="0">
                <a:solidFill>
                  <a:sysClr val="windowText" lastClr="000000"/>
                </a:solidFill>
              </a:endParaRPr>
            </a:p>
          </p:txBody>
        </p:sp>
      </p:grpSp>
      <p:sp>
        <p:nvSpPr>
          <p:cNvPr id="17" name="Parallelogram 16"/>
          <p:cNvSpPr/>
          <p:nvPr userDrawn="1"/>
        </p:nvSpPr>
        <p:spPr>
          <a:xfrm rot="5400000" flipH="1">
            <a:off x="1163926" y="1489918"/>
            <a:ext cx="4173602" cy="6562562"/>
          </a:xfrm>
          <a:prstGeom prst="parallelogram">
            <a:avLst>
              <a:gd name="adj" fmla="val 63990"/>
            </a:avLst>
          </a:prstGeom>
          <a:gradFill flip="none" rotWithShape="1">
            <a:gsLst>
              <a:gs pos="0">
                <a:srgbClr val="00FF00"/>
              </a:gs>
              <a:gs pos="87000">
                <a:srgbClr val="006B0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 name="Title 1"/>
          <p:cNvSpPr>
            <a:spLocks noGrp="1"/>
          </p:cNvSpPr>
          <p:nvPr userDrawn="1">
            <p:ph type="ctrTitle" hasCustomPrompt="1"/>
          </p:nvPr>
        </p:nvSpPr>
        <p:spPr>
          <a:xfrm>
            <a:off x="381000" y="3967988"/>
            <a:ext cx="7359811" cy="1984248"/>
          </a:xfrm>
        </p:spPr>
        <p:txBody>
          <a:bodyPr lIns="0" tIns="0" rIns="0" bIns="0" anchor="b" anchorCtr="0">
            <a:noAutofit/>
          </a:bodyPr>
          <a:lstStyle>
            <a:lvl1pPr algn="l">
              <a:lnSpc>
                <a:spcPct val="80000"/>
              </a:lnSpc>
              <a:defRPr sz="8000">
                <a:solidFill>
                  <a:schemeClr val="tx1"/>
                </a:solidFill>
              </a:defRPr>
            </a:lvl1pPr>
          </a:lstStyle>
          <a:p>
            <a:r>
              <a:rPr lang="en-US" dirty="0"/>
              <a:t>Click to edit title</a:t>
            </a:r>
          </a:p>
        </p:txBody>
      </p:sp>
      <p:sp>
        <p:nvSpPr>
          <p:cNvPr id="4" name="Text Placeholder 3"/>
          <p:cNvSpPr>
            <a:spLocks noGrp="1"/>
          </p:cNvSpPr>
          <p:nvPr userDrawn="1">
            <p:ph type="body" sz="quarter" idx="10" hasCustomPrompt="1"/>
          </p:nvPr>
        </p:nvSpPr>
        <p:spPr>
          <a:xfrm>
            <a:off x="381000" y="6098413"/>
            <a:ext cx="7359632" cy="549275"/>
          </a:xfrm>
        </p:spPr>
        <p:txBody>
          <a:bodyPr lIns="0" tIns="0" rIns="0" bIns="0">
            <a:normAutofit/>
          </a:bodyPr>
          <a:lstStyle>
            <a:lvl1pPr algn="l">
              <a:defRPr sz="2800" b="1" cap="all" baseline="0">
                <a:solidFill>
                  <a:schemeClr val="tx1"/>
                </a:solidFill>
                <a:latin typeface="+mj-lt"/>
              </a:defRPr>
            </a:lvl1pPr>
          </a:lstStyle>
          <a:p>
            <a:pPr lvl="0"/>
            <a:r>
              <a:rPr lang="en-US" dirty="0"/>
              <a:t>Click to edit subtitle</a:t>
            </a:r>
          </a:p>
        </p:txBody>
      </p:sp>
      <p:sp>
        <p:nvSpPr>
          <p:cNvPr id="18" name="Parallelogram 17"/>
          <p:cNvSpPr/>
          <p:nvPr userDrawn="1"/>
        </p:nvSpPr>
        <p:spPr>
          <a:xfrm rot="16200000">
            <a:off x="1163926" y="-1194480"/>
            <a:ext cx="4173602" cy="6562562"/>
          </a:xfrm>
          <a:prstGeom prst="parallelogram">
            <a:avLst>
              <a:gd name="adj" fmla="val 63990"/>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7215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Text Slide">
    <p:spTree>
      <p:nvGrpSpPr>
        <p:cNvPr id="1" name=""/>
        <p:cNvGrpSpPr/>
        <p:nvPr/>
      </p:nvGrpSpPr>
      <p:grpSpPr>
        <a:xfrm>
          <a:off x="0" y="0"/>
          <a:ext cx="0" cy="0"/>
          <a:chOff x="0" y="0"/>
          <a:chExt cx="0" cy="0"/>
        </a:xfrm>
      </p:grpSpPr>
      <p:sp>
        <p:nvSpPr>
          <p:cNvPr id="17" name="Text Placeholder 16"/>
          <p:cNvSpPr>
            <a:spLocks noGrp="1"/>
          </p:cNvSpPr>
          <p:nvPr>
            <p:ph type="body" sz="quarter" idx="10"/>
          </p:nvPr>
        </p:nvSpPr>
        <p:spPr>
          <a:xfrm>
            <a:off x="381000" y="1014986"/>
            <a:ext cx="11430000" cy="395908"/>
          </a:xfrm>
          <a:prstGeom prst="rect">
            <a:avLst/>
          </a:prstGeom>
        </p:spPr>
        <p:txBody>
          <a:bodyPr lIns="0">
            <a:noAutofit/>
          </a:bodyPr>
          <a:lstStyle>
            <a:lvl1pPr marL="0" indent="0">
              <a:spcBef>
                <a:spcPts val="0"/>
              </a:spcBef>
              <a:buNone/>
              <a:defRPr sz="2000" b="1">
                <a:solidFill>
                  <a:schemeClr val="bg1">
                    <a:lumMod val="65000"/>
                    <a:lumOff val="35000"/>
                  </a:schemeClr>
                </a:solidFill>
                <a:latin typeface="+mn-lt"/>
              </a:defRPr>
            </a:lvl1pPr>
            <a:lvl2pPr>
              <a:defRPr sz="3499"/>
            </a:lvl2pPr>
            <a:lvl3pPr>
              <a:defRPr sz="3199"/>
            </a:lvl3pPr>
            <a:lvl4pPr>
              <a:defRPr sz="2899"/>
            </a:lvl4pPr>
            <a:lvl5pPr>
              <a:defRPr sz="2699"/>
            </a:lvl5pPr>
          </a:lstStyle>
          <a:p>
            <a:pPr lvl="0"/>
            <a:r>
              <a:rPr lang="en-US" dirty="0"/>
              <a:t>Click to edit Master text styles</a:t>
            </a:r>
          </a:p>
        </p:txBody>
      </p:sp>
      <p:sp>
        <p:nvSpPr>
          <p:cNvPr id="8" name="Content Placeholder 7"/>
          <p:cNvSpPr>
            <a:spLocks noGrp="1"/>
          </p:cNvSpPr>
          <p:nvPr>
            <p:ph sz="quarter" idx="11"/>
          </p:nvPr>
        </p:nvSpPr>
        <p:spPr>
          <a:xfrm>
            <a:off x="381000" y="1410894"/>
            <a:ext cx="11430000" cy="5053914"/>
          </a:xfrm>
        </p:spPr>
        <p:txBody>
          <a:bodyPr/>
          <a:lstStyle>
            <a:lvl1pPr marL="0" indent="0">
              <a:defRPr b="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 name="Title 1"/>
          <p:cNvSpPr>
            <a:spLocks noGrp="1"/>
          </p:cNvSpPr>
          <p:nvPr>
            <p:ph type="title"/>
          </p:nvPr>
        </p:nvSpPr>
        <p:spPr>
          <a:xfrm>
            <a:off x="381000" y="2"/>
            <a:ext cx="11430000" cy="1014984"/>
          </a:xfrm>
        </p:spPr>
        <p:txBody>
          <a:bodyPr/>
          <a:lstStyle/>
          <a:p>
            <a:r>
              <a:rPr lang="en-US" dirty="0"/>
              <a:t>Click to edit Master title style</a:t>
            </a:r>
            <a:endParaRPr lang="en-AU" dirty="0"/>
          </a:p>
        </p:txBody>
      </p:sp>
      <p:sp>
        <p:nvSpPr>
          <p:cNvPr id="7" name="Footer Placeholder 4"/>
          <p:cNvSpPr>
            <a:spLocks noGrp="1"/>
          </p:cNvSpPr>
          <p:nvPr>
            <p:ph type="ftr" sz="quarter" idx="3"/>
          </p:nvPr>
        </p:nvSpPr>
        <p:spPr>
          <a:xfrm>
            <a:off x="381002" y="6576387"/>
            <a:ext cx="5714999" cy="206375"/>
          </a:xfrm>
          <a:prstGeom prst="rect">
            <a:avLst/>
          </a:prstGeom>
        </p:spPr>
        <p:txBody>
          <a:bodyPr vert="horz" lIns="0" tIns="0" rIns="0" bIns="0" rtlCol="0" anchor="b" anchorCtr="0"/>
          <a:lstStyle>
            <a:lvl1pPr algn="l">
              <a:defRPr sz="1000">
                <a:solidFill>
                  <a:schemeClr val="bg2">
                    <a:lumMod val="50000"/>
                    <a:lumOff val="50000"/>
                  </a:schemeClr>
                </a:solidFill>
                <a:latin typeface="+mn-lt"/>
              </a:defRPr>
            </a:lvl1pPr>
          </a:lstStyle>
          <a:p>
            <a:r>
              <a:rPr lang="en-US" dirty="0"/>
              <a:t>Copyright © 2017 Accenture  All rights reserved.</a:t>
            </a:r>
          </a:p>
        </p:txBody>
      </p:sp>
      <p:sp>
        <p:nvSpPr>
          <p:cNvPr id="9" name="Slide Number Placeholder 5"/>
          <p:cNvSpPr>
            <a:spLocks noGrp="1"/>
          </p:cNvSpPr>
          <p:nvPr>
            <p:ph type="sldNum" sz="quarter" idx="4"/>
          </p:nvPr>
        </p:nvSpPr>
        <p:spPr>
          <a:xfrm>
            <a:off x="11506202" y="6576387"/>
            <a:ext cx="304799" cy="206375"/>
          </a:xfrm>
          <a:prstGeom prst="rect">
            <a:avLst/>
          </a:prstGeom>
        </p:spPr>
        <p:txBody>
          <a:bodyPr vert="horz" lIns="0" tIns="0" rIns="0" bIns="0" rtlCol="0" anchor="b" anchorCtr="0"/>
          <a:lstStyle>
            <a:lvl1pPr algn="r">
              <a:defRPr sz="1000">
                <a:solidFill>
                  <a:schemeClr val="bg2">
                    <a:lumMod val="50000"/>
                    <a:lumOff val="50000"/>
                  </a:schemeClr>
                </a:solidFill>
                <a:latin typeface="+mn-lt"/>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3844023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Slide">
    <p:spTree>
      <p:nvGrpSpPr>
        <p:cNvPr id="1" name=""/>
        <p:cNvGrpSpPr/>
        <p:nvPr/>
      </p:nvGrpSpPr>
      <p:grpSpPr>
        <a:xfrm>
          <a:off x="0" y="0"/>
          <a:ext cx="0" cy="0"/>
          <a:chOff x="0" y="0"/>
          <a:chExt cx="0" cy="0"/>
        </a:xfrm>
      </p:grpSpPr>
      <p:sp>
        <p:nvSpPr>
          <p:cNvPr id="6" name="Title 5"/>
          <p:cNvSpPr>
            <a:spLocks noGrp="1"/>
          </p:cNvSpPr>
          <p:nvPr>
            <p:ph type="title"/>
          </p:nvPr>
        </p:nvSpPr>
        <p:spPr>
          <a:xfrm>
            <a:off x="381000" y="0"/>
            <a:ext cx="11430000" cy="1014984"/>
          </a:xfrm>
        </p:spPr>
        <p:txBody>
          <a:bodyPr/>
          <a:lstStyle/>
          <a:p>
            <a:r>
              <a:rPr lang="en-US" dirty="0"/>
              <a:t>Click to edit Master title style</a:t>
            </a:r>
            <a:endParaRPr lang="en-AU" dirty="0"/>
          </a:p>
        </p:txBody>
      </p:sp>
      <p:sp>
        <p:nvSpPr>
          <p:cNvPr id="10" name="Content Placeholder 9"/>
          <p:cNvSpPr>
            <a:spLocks noGrp="1"/>
          </p:cNvSpPr>
          <p:nvPr>
            <p:ph sz="quarter" idx="14"/>
          </p:nvPr>
        </p:nvSpPr>
        <p:spPr>
          <a:xfrm>
            <a:off x="381000" y="1014984"/>
            <a:ext cx="11430000" cy="5376672"/>
          </a:xfrm>
        </p:spPr>
        <p:txBody>
          <a:bodyPr/>
          <a:lstStyle>
            <a:lvl1pPr marL="0" indent="0">
              <a:defRPr>
                <a:solidFill>
                  <a:schemeClr val="bg1">
                    <a:lumMod val="65000"/>
                    <a:lumOff val="35000"/>
                  </a:schemeClr>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7" name="Footer Placeholder 4"/>
          <p:cNvSpPr>
            <a:spLocks noGrp="1"/>
          </p:cNvSpPr>
          <p:nvPr>
            <p:ph type="ftr" sz="quarter" idx="3"/>
          </p:nvPr>
        </p:nvSpPr>
        <p:spPr>
          <a:xfrm>
            <a:off x="381002" y="6576387"/>
            <a:ext cx="5714999" cy="206375"/>
          </a:xfrm>
          <a:prstGeom prst="rect">
            <a:avLst/>
          </a:prstGeom>
        </p:spPr>
        <p:txBody>
          <a:bodyPr vert="horz" lIns="0" tIns="0" rIns="0" bIns="0" rtlCol="0" anchor="b" anchorCtr="0"/>
          <a:lstStyle>
            <a:lvl1pPr algn="l">
              <a:defRPr sz="1000">
                <a:solidFill>
                  <a:schemeClr val="bg2">
                    <a:lumMod val="50000"/>
                    <a:lumOff val="50000"/>
                  </a:schemeClr>
                </a:solidFill>
                <a:latin typeface="+mn-lt"/>
              </a:defRPr>
            </a:lvl1pPr>
          </a:lstStyle>
          <a:p>
            <a:r>
              <a:rPr lang="en-US" dirty="0"/>
              <a:t>Copyright © 2017 Accenture  All rights reserved.</a:t>
            </a:r>
          </a:p>
        </p:txBody>
      </p:sp>
      <p:sp>
        <p:nvSpPr>
          <p:cNvPr id="8" name="Slide Number Placeholder 5"/>
          <p:cNvSpPr>
            <a:spLocks noGrp="1"/>
          </p:cNvSpPr>
          <p:nvPr>
            <p:ph type="sldNum" sz="quarter" idx="4"/>
          </p:nvPr>
        </p:nvSpPr>
        <p:spPr>
          <a:xfrm>
            <a:off x="11506202" y="6576387"/>
            <a:ext cx="304799" cy="206375"/>
          </a:xfrm>
          <a:prstGeom prst="rect">
            <a:avLst/>
          </a:prstGeom>
        </p:spPr>
        <p:txBody>
          <a:bodyPr vert="horz" lIns="0" tIns="0" rIns="0" bIns="0" rtlCol="0" anchor="b" anchorCtr="0"/>
          <a:lstStyle>
            <a:lvl1pPr algn="r">
              <a:defRPr sz="1000">
                <a:solidFill>
                  <a:schemeClr val="bg2">
                    <a:lumMod val="50000"/>
                    <a:lumOff val="50000"/>
                  </a:schemeClr>
                </a:solidFill>
                <a:latin typeface="+mn-lt"/>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3348062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5" name="Title 4"/>
          <p:cNvSpPr>
            <a:spLocks noGrp="1"/>
          </p:cNvSpPr>
          <p:nvPr>
            <p:ph type="title"/>
          </p:nvPr>
        </p:nvSpPr>
        <p:spPr>
          <a:xfrm>
            <a:off x="381000" y="1"/>
            <a:ext cx="11430000" cy="1014983"/>
          </a:xfrm>
        </p:spPr>
        <p:txBody>
          <a:bodyPr/>
          <a:lstStyle/>
          <a:p>
            <a:r>
              <a:rPr lang="en-US" dirty="0"/>
              <a:t>Click to edit Master title style</a:t>
            </a:r>
            <a:endParaRPr lang="en-AU" dirty="0"/>
          </a:p>
        </p:txBody>
      </p:sp>
      <p:sp>
        <p:nvSpPr>
          <p:cNvPr id="6" name="Text Placeholder 16"/>
          <p:cNvSpPr>
            <a:spLocks noGrp="1"/>
          </p:cNvSpPr>
          <p:nvPr>
            <p:ph type="body" sz="quarter" idx="10"/>
          </p:nvPr>
        </p:nvSpPr>
        <p:spPr>
          <a:xfrm>
            <a:off x="381000" y="1014984"/>
            <a:ext cx="11430000" cy="395908"/>
          </a:xfrm>
          <a:prstGeom prst="rect">
            <a:avLst/>
          </a:prstGeom>
        </p:spPr>
        <p:txBody>
          <a:bodyPr lIns="0">
            <a:noAutofit/>
          </a:bodyPr>
          <a:lstStyle>
            <a:lvl1pPr marL="0" indent="0">
              <a:spcBef>
                <a:spcPts val="0"/>
              </a:spcBef>
              <a:buNone/>
              <a:defRPr sz="2000" b="1">
                <a:solidFill>
                  <a:schemeClr val="bg1">
                    <a:lumMod val="65000"/>
                    <a:lumOff val="35000"/>
                  </a:schemeClr>
                </a:solidFill>
                <a:latin typeface="+mn-lt"/>
              </a:defRPr>
            </a:lvl1pPr>
            <a:lvl2pPr>
              <a:defRPr sz="3499"/>
            </a:lvl2pPr>
            <a:lvl3pPr>
              <a:defRPr sz="3199"/>
            </a:lvl3pPr>
            <a:lvl4pPr>
              <a:defRPr sz="2899"/>
            </a:lvl4pPr>
            <a:lvl5pPr>
              <a:defRPr sz="2699"/>
            </a:lvl5pPr>
          </a:lstStyle>
          <a:p>
            <a:pPr lvl="0"/>
            <a:r>
              <a:rPr lang="en-US" dirty="0"/>
              <a:t>Click to edit Master text styles</a:t>
            </a:r>
          </a:p>
        </p:txBody>
      </p:sp>
      <p:sp>
        <p:nvSpPr>
          <p:cNvPr id="7" name="Footer Placeholder 4"/>
          <p:cNvSpPr>
            <a:spLocks noGrp="1"/>
          </p:cNvSpPr>
          <p:nvPr>
            <p:ph type="ftr" sz="quarter" idx="3"/>
          </p:nvPr>
        </p:nvSpPr>
        <p:spPr>
          <a:xfrm>
            <a:off x="381002" y="6576387"/>
            <a:ext cx="5714999" cy="206375"/>
          </a:xfrm>
          <a:prstGeom prst="rect">
            <a:avLst/>
          </a:prstGeom>
        </p:spPr>
        <p:txBody>
          <a:bodyPr vert="horz" lIns="0" tIns="0" rIns="0" bIns="0" rtlCol="0" anchor="b" anchorCtr="0"/>
          <a:lstStyle>
            <a:lvl1pPr algn="l">
              <a:defRPr sz="1000">
                <a:solidFill>
                  <a:schemeClr val="bg2">
                    <a:lumMod val="50000"/>
                    <a:lumOff val="50000"/>
                  </a:schemeClr>
                </a:solidFill>
                <a:latin typeface="+mn-lt"/>
              </a:defRPr>
            </a:lvl1pPr>
          </a:lstStyle>
          <a:p>
            <a:r>
              <a:rPr lang="en-US" dirty="0"/>
              <a:t>Copyright © 2017 Accenture  All rights reserved.</a:t>
            </a:r>
          </a:p>
        </p:txBody>
      </p:sp>
      <p:sp>
        <p:nvSpPr>
          <p:cNvPr id="8" name="Slide Number Placeholder 5"/>
          <p:cNvSpPr>
            <a:spLocks noGrp="1"/>
          </p:cNvSpPr>
          <p:nvPr>
            <p:ph type="sldNum" sz="quarter" idx="4"/>
          </p:nvPr>
        </p:nvSpPr>
        <p:spPr>
          <a:xfrm>
            <a:off x="11506202" y="6576387"/>
            <a:ext cx="304799" cy="206375"/>
          </a:xfrm>
          <a:prstGeom prst="rect">
            <a:avLst/>
          </a:prstGeom>
        </p:spPr>
        <p:txBody>
          <a:bodyPr vert="horz" lIns="0" tIns="0" rIns="0" bIns="0" rtlCol="0" anchor="b" anchorCtr="0"/>
          <a:lstStyle>
            <a:lvl1pPr algn="r">
              <a:defRPr sz="1000">
                <a:solidFill>
                  <a:schemeClr val="bg2">
                    <a:lumMod val="50000"/>
                    <a:lumOff val="50000"/>
                  </a:schemeClr>
                </a:solidFill>
                <a:latin typeface="+mn-lt"/>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3874797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Title 4"/>
          <p:cNvSpPr>
            <a:spLocks noGrp="1"/>
          </p:cNvSpPr>
          <p:nvPr>
            <p:ph type="title"/>
          </p:nvPr>
        </p:nvSpPr>
        <p:spPr>
          <a:xfrm>
            <a:off x="381000" y="0"/>
            <a:ext cx="11430000" cy="1014984"/>
          </a:xfrm>
        </p:spPr>
        <p:txBody>
          <a:bodyPr/>
          <a:lstStyle>
            <a:lvl1pPr>
              <a:lnSpc>
                <a:spcPct val="70000"/>
              </a:lnSpc>
              <a:defRPr/>
            </a:lvl1pPr>
          </a:lstStyle>
          <a:p>
            <a:r>
              <a:rPr lang="en-US"/>
              <a:t>Click to edit Master title style</a:t>
            </a:r>
            <a:endParaRPr lang="en-AU"/>
          </a:p>
        </p:txBody>
      </p:sp>
      <p:sp>
        <p:nvSpPr>
          <p:cNvPr id="7" name="Footer Placeholder 4"/>
          <p:cNvSpPr>
            <a:spLocks noGrp="1"/>
          </p:cNvSpPr>
          <p:nvPr>
            <p:ph type="ftr" sz="quarter" idx="3"/>
          </p:nvPr>
        </p:nvSpPr>
        <p:spPr>
          <a:xfrm>
            <a:off x="381002" y="6576387"/>
            <a:ext cx="5714999" cy="206375"/>
          </a:xfrm>
          <a:prstGeom prst="rect">
            <a:avLst/>
          </a:prstGeom>
        </p:spPr>
        <p:txBody>
          <a:bodyPr vert="horz" lIns="0" tIns="0" rIns="0" bIns="0" rtlCol="0" anchor="b" anchorCtr="0"/>
          <a:lstStyle>
            <a:lvl1pPr algn="l">
              <a:defRPr sz="1000">
                <a:solidFill>
                  <a:schemeClr val="bg2">
                    <a:lumMod val="50000"/>
                    <a:lumOff val="50000"/>
                  </a:schemeClr>
                </a:solidFill>
                <a:latin typeface="+mn-lt"/>
              </a:defRPr>
            </a:lvl1pPr>
          </a:lstStyle>
          <a:p>
            <a:r>
              <a:rPr lang="en-US" dirty="0"/>
              <a:t>Copyright © 2017 Accenture  All rights reserved.</a:t>
            </a:r>
          </a:p>
        </p:txBody>
      </p:sp>
      <p:sp>
        <p:nvSpPr>
          <p:cNvPr id="8" name="Slide Number Placeholder 5"/>
          <p:cNvSpPr>
            <a:spLocks noGrp="1"/>
          </p:cNvSpPr>
          <p:nvPr>
            <p:ph type="sldNum" sz="quarter" idx="4"/>
          </p:nvPr>
        </p:nvSpPr>
        <p:spPr>
          <a:xfrm>
            <a:off x="11506202" y="6576387"/>
            <a:ext cx="304799" cy="206375"/>
          </a:xfrm>
          <a:prstGeom prst="rect">
            <a:avLst/>
          </a:prstGeom>
        </p:spPr>
        <p:txBody>
          <a:bodyPr vert="horz" lIns="0" tIns="0" rIns="0" bIns="0" rtlCol="0" anchor="b" anchorCtr="0"/>
          <a:lstStyle>
            <a:lvl1pPr algn="r">
              <a:defRPr sz="1000">
                <a:solidFill>
                  <a:schemeClr val="bg2">
                    <a:lumMod val="50000"/>
                    <a:lumOff val="50000"/>
                  </a:schemeClr>
                </a:solidFill>
                <a:latin typeface="+mn-lt"/>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1749787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4"/>
          <p:cNvSpPr>
            <a:spLocks noGrp="1"/>
          </p:cNvSpPr>
          <p:nvPr>
            <p:ph type="ftr" sz="quarter" idx="3"/>
          </p:nvPr>
        </p:nvSpPr>
        <p:spPr>
          <a:xfrm>
            <a:off x="381002" y="6576387"/>
            <a:ext cx="5714999" cy="206375"/>
          </a:xfrm>
          <a:prstGeom prst="rect">
            <a:avLst/>
          </a:prstGeom>
        </p:spPr>
        <p:txBody>
          <a:bodyPr vert="horz" lIns="0" tIns="0" rIns="0" bIns="0" rtlCol="0" anchor="b" anchorCtr="0"/>
          <a:lstStyle>
            <a:lvl1pPr algn="l">
              <a:defRPr sz="1000">
                <a:solidFill>
                  <a:schemeClr val="bg2">
                    <a:lumMod val="50000"/>
                    <a:lumOff val="50000"/>
                  </a:schemeClr>
                </a:solidFill>
                <a:latin typeface="+mn-lt"/>
              </a:defRPr>
            </a:lvl1pPr>
          </a:lstStyle>
          <a:p>
            <a:r>
              <a:rPr lang="en-US" dirty="0"/>
              <a:t>Copyright © 2017 Accenture  All rights reserved.</a:t>
            </a:r>
          </a:p>
        </p:txBody>
      </p:sp>
      <p:sp>
        <p:nvSpPr>
          <p:cNvPr id="7" name="Slide Number Placeholder 5"/>
          <p:cNvSpPr>
            <a:spLocks noGrp="1"/>
          </p:cNvSpPr>
          <p:nvPr>
            <p:ph type="sldNum" sz="quarter" idx="4"/>
          </p:nvPr>
        </p:nvSpPr>
        <p:spPr>
          <a:xfrm>
            <a:off x="11506202" y="6576387"/>
            <a:ext cx="304799" cy="206375"/>
          </a:xfrm>
          <a:prstGeom prst="rect">
            <a:avLst/>
          </a:prstGeom>
        </p:spPr>
        <p:txBody>
          <a:bodyPr vert="horz" lIns="0" tIns="0" rIns="0" bIns="0" rtlCol="0" anchor="b" anchorCtr="0"/>
          <a:lstStyle>
            <a:lvl1pPr algn="r">
              <a:defRPr sz="1000">
                <a:solidFill>
                  <a:schemeClr val="bg2">
                    <a:lumMod val="50000"/>
                    <a:lumOff val="50000"/>
                  </a:schemeClr>
                </a:solidFill>
                <a:latin typeface="+mn-lt"/>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3545759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Slide 1">
    <p:spTree>
      <p:nvGrpSpPr>
        <p:cNvPr id="1" name=""/>
        <p:cNvGrpSpPr/>
        <p:nvPr/>
      </p:nvGrpSpPr>
      <p:grpSpPr>
        <a:xfrm>
          <a:off x="0" y="0"/>
          <a:ext cx="0" cy="0"/>
          <a:chOff x="0" y="0"/>
          <a:chExt cx="0" cy="0"/>
        </a:xfrm>
      </p:grpSpPr>
      <p:pic>
        <p:nvPicPr>
          <p:cNvPr id="5" name="Picture 2" descr="Image result for circuit hardware"/>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35668" y="-1"/>
            <a:ext cx="12227668" cy="68580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userDrawn="1"/>
        </p:nvSpPr>
        <p:spPr>
          <a:xfrm>
            <a:off x="-35668" y="-1"/>
            <a:ext cx="12227668" cy="6858001"/>
          </a:xfrm>
          <a:prstGeom prst="rect">
            <a:avLst/>
          </a:prstGeom>
          <a:gradFill>
            <a:gsLst>
              <a:gs pos="22000">
                <a:schemeClr val="bg1">
                  <a:alpha val="62000"/>
                </a:schemeClr>
              </a:gs>
              <a:gs pos="100000">
                <a:schemeClr val="bg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p:cNvSpPr>
            <a:spLocks noGrp="1"/>
          </p:cNvSpPr>
          <p:nvPr>
            <p:ph type="ctrTitle" hasCustomPrompt="1"/>
          </p:nvPr>
        </p:nvSpPr>
        <p:spPr>
          <a:xfrm>
            <a:off x="463296" y="539496"/>
            <a:ext cx="5120640" cy="6035040"/>
          </a:xfrm>
          <a:prstGeom prst="rect">
            <a:avLst/>
          </a:prstGeom>
          <a:ln>
            <a:noFill/>
          </a:ln>
        </p:spPr>
        <p:txBody>
          <a:bodyPr lIns="91440" tIns="91440" rIns="91440" bIns="91440" anchor="t" anchorCtr="0">
            <a:noAutofit/>
          </a:bodyPr>
          <a:lstStyle>
            <a:lvl1pPr algn="l">
              <a:lnSpc>
                <a:spcPct val="80000"/>
              </a:lnSpc>
              <a:defRPr sz="4800" b="0" spc="0" baseline="0">
                <a:solidFill>
                  <a:schemeClr val="tx1"/>
                </a:solidFill>
                <a:latin typeface="Graphik Black" panose="020B0A03030202060203" pitchFamily="34" charset="0"/>
                <a:cs typeface="Arial" pitchFamily="34" charset="0"/>
              </a:defRPr>
            </a:lvl1pPr>
          </a:lstStyle>
          <a:p>
            <a:r>
              <a:rPr lang="en-US" dirty="0"/>
              <a:t>Click to edit Master title style </a:t>
            </a:r>
            <a:endParaRPr lang="en-GB" dirty="0"/>
          </a:p>
        </p:txBody>
      </p:sp>
      <p:cxnSp>
        <p:nvCxnSpPr>
          <p:cNvPr id="11" name="Straight Connector 10"/>
          <p:cNvCxnSpPr/>
          <p:nvPr userDrawn="1"/>
        </p:nvCxnSpPr>
        <p:spPr>
          <a:xfrm>
            <a:off x="463296" y="0"/>
            <a:ext cx="0" cy="23682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263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2000">
              <a:schemeClr val="tx1"/>
            </a:gs>
            <a:gs pos="100000">
              <a:schemeClr val="tx1">
                <a:lumMod val="9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9144"/>
            <a:ext cx="11430000" cy="990601"/>
          </a:xfrm>
          <a:prstGeom prst="rect">
            <a:avLst/>
          </a:prstGeom>
        </p:spPr>
        <p:txBody>
          <a:bodyPr vert="horz" lIns="0" tIns="4572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381000" y="981457"/>
            <a:ext cx="11430000" cy="5357721"/>
          </a:xfrm>
          <a:prstGeom prst="rect">
            <a:avLst/>
          </a:prstGeom>
        </p:spPr>
        <p:txBody>
          <a:bodyPr vert="horz" lIns="0" tIns="91440" rIns="0" bIns="45720" rtlCol="0">
            <a:normAutofit/>
          </a:bodyPr>
          <a:lstStyle/>
          <a:p>
            <a:pPr marL="0" lvl="0" indent="0" algn="l" defTabSz="914377" rtl="0" eaLnBrk="1" latinLnBrk="0" hangingPunct="1">
              <a:lnSpc>
                <a:spcPct val="85000"/>
              </a:lnSpc>
              <a:spcBef>
                <a:spcPts val="0"/>
              </a:spcBef>
              <a:spcAft>
                <a:spcPts val="1200"/>
              </a:spcAft>
              <a:buFont typeface="Arial" panose="020B0604020202020204" pitchFamily="34" charset="0"/>
              <a:buNone/>
            </a:pPr>
            <a:r>
              <a:rPr lang="en-US" dirty="0"/>
              <a:t>Edit Master text styles</a:t>
            </a:r>
          </a:p>
          <a:p>
            <a:pPr lvl="1"/>
            <a:r>
              <a:rPr lang="en-US" dirty="0"/>
              <a:t>Second level</a:t>
            </a:r>
          </a:p>
          <a:p>
            <a:pPr lvl="2"/>
            <a:r>
              <a:rPr lang="en-US" dirty="0"/>
              <a:t>Third level</a:t>
            </a:r>
          </a:p>
        </p:txBody>
      </p:sp>
      <p:sp>
        <p:nvSpPr>
          <p:cNvPr id="5" name="Footer Placeholder 4"/>
          <p:cNvSpPr>
            <a:spLocks noGrp="1"/>
          </p:cNvSpPr>
          <p:nvPr>
            <p:ph type="ftr" sz="quarter" idx="3"/>
          </p:nvPr>
        </p:nvSpPr>
        <p:spPr>
          <a:xfrm>
            <a:off x="381002" y="6576387"/>
            <a:ext cx="5714999" cy="206375"/>
          </a:xfrm>
          <a:prstGeom prst="rect">
            <a:avLst/>
          </a:prstGeom>
        </p:spPr>
        <p:txBody>
          <a:bodyPr vert="horz" lIns="0" tIns="0" rIns="0" bIns="0" rtlCol="0" anchor="b" anchorCtr="0"/>
          <a:lstStyle>
            <a:lvl1pPr algn="l">
              <a:defRPr sz="1000">
                <a:solidFill>
                  <a:schemeClr val="tx1">
                    <a:lumMod val="50000"/>
                  </a:schemeClr>
                </a:solidFill>
                <a:latin typeface="+mn-lt"/>
              </a:defRPr>
            </a:lvl1pPr>
          </a:lstStyle>
          <a:p>
            <a:r>
              <a:rPr lang="en-US" dirty="0"/>
              <a:t>Copyright © 2017 Accenture  All rights reserved.</a:t>
            </a:r>
          </a:p>
        </p:txBody>
      </p:sp>
      <p:sp>
        <p:nvSpPr>
          <p:cNvPr id="6" name="Slide Number Placeholder 5"/>
          <p:cNvSpPr>
            <a:spLocks noGrp="1"/>
          </p:cNvSpPr>
          <p:nvPr>
            <p:ph type="sldNum" sz="quarter" idx="4"/>
          </p:nvPr>
        </p:nvSpPr>
        <p:spPr>
          <a:xfrm>
            <a:off x="11506202" y="6576387"/>
            <a:ext cx="304799" cy="206375"/>
          </a:xfrm>
          <a:prstGeom prst="rect">
            <a:avLst/>
          </a:prstGeom>
        </p:spPr>
        <p:txBody>
          <a:bodyPr vert="horz" lIns="0" tIns="0" rIns="0" bIns="0" rtlCol="0" anchor="b" anchorCtr="0"/>
          <a:lstStyle>
            <a:lvl1pPr algn="r">
              <a:defRPr sz="1000">
                <a:solidFill>
                  <a:schemeClr val="tx1">
                    <a:lumMod val="50000"/>
                  </a:schemeClr>
                </a:solidFill>
                <a:latin typeface="+mn-lt"/>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1366956491"/>
      </p:ext>
    </p:extLst>
  </p:cSld>
  <p:clrMap bg1="dk1" tx1="lt1" bg2="dk2" tx2="lt2" accent1="accent1" accent2="accent2" accent3="accent3" accent4="accent4" accent5="accent5" accent6="accent6" hlink="hlink" folHlink="folHlink"/>
  <p:sldLayoutIdLst>
    <p:sldLayoutId id="2147483716" r:id="rId1"/>
    <p:sldLayoutId id="2147483726" r:id="rId2"/>
    <p:sldLayoutId id="2147483718" r:id="rId3"/>
    <p:sldLayoutId id="2147483719" r:id="rId4"/>
    <p:sldLayoutId id="2147483720" r:id="rId5"/>
    <p:sldLayoutId id="2147483721" r:id="rId6"/>
    <p:sldLayoutId id="2147483722" r:id="rId7"/>
    <p:sldLayoutId id="2147483723" r:id="rId8"/>
  </p:sldLayoutIdLst>
  <p:hf hdr="0" dt="0"/>
  <p:txStyles>
    <p:titleStyle>
      <a:lvl1pPr marL="0" indent="0" algn="l" defTabSz="914377" rtl="0" eaLnBrk="1" latinLnBrk="0" hangingPunct="1">
        <a:lnSpc>
          <a:spcPct val="70000"/>
        </a:lnSpc>
        <a:spcBef>
          <a:spcPct val="0"/>
        </a:spcBef>
        <a:buNone/>
        <a:defRPr sz="2800" b="1" kern="1200" cap="all" baseline="0">
          <a:solidFill>
            <a:schemeClr val="bg1"/>
          </a:solidFill>
          <a:latin typeface="+mj-lt"/>
          <a:ea typeface="+mj-ea"/>
          <a:cs typeface="+mj-cs"/>
        </a:defRPr>
      </a:lvl1pPr>
    </p:titleStyle>
    <p:bodyStyle>
      <a:lvl1pPr marL="55561" indent="0" algn="l" defTabSz="914377" rtl="0" eaLnBrk="1" latinLnBrk="0" hangingPunct="1">
        <a:lnSpc>
          <a:spcPct val="85000"/>
        </a:lnSpc>
        <a:spcBef>
          <a:spcPts val="0"/>
        </a:spcBef>
        <a:spcAft>
          <a:spcPts val="1200"/>
        </a:spcAft>
        <a:buFont typeface="Arial" panose="020B0604020202020204" pitchFamily="34" charset="0"/>
        <a:buNone/>
        <a:defRPr lang="en-US" sz="2000" b="1" kern="1200" cap="none" baseline="0" dirty="0">
          <a:solidFill>
            <a:schemeClr val="bg1">
              <a:lumMod val="65000"/>
              <a:lumOff val="35000"/>
            </a:schemeClr>
          </a:solidFill>
          <a:latin typeface="+mn-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1800" kern="1200">
          <a:solidFill>
            <a:schemeClr val="bg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400" kern="1200">
          <a:solidFill>
            <a:schemeClr val="bg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152">
          <p15:clr>
            <a:srgbClr val="F26B43"/>
          </p15:clr>
        </p15:guide>
        <p15:guide id="2" pos="5640">
          <p15:clr>
            <a:srgbClr val="F26B43"/>
          </p15:clr>
        </p15:guide>
        <p15:guide id="3">
          <p15:clr>
            <a:srgbClr val="F26B43"/>
          </p15:clr>
        </p15:guide>
        <p15:guide id="6" orient="horz">
          <p15:clr>
            <a:srgbClr val="F26B43"/>
          </p15:clr>
        </p15:guide>
        <p15:guide id="8"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6" orient="horz" pos="240">
          <p15:clr>
            <a:srgbClr val="F26B43"/>
          </p15:clr>
        </p15:guide>
        <p15:guide id="17" orient="horz" pos="410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9.jpe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hyperlink" Target="http://www.flaticon.com/authors/freepik" TargetMode="External"/><Relationship Id="rId2" Type="http://schemas.openxmlformats.org/officeDocument/2006/relationships/image" Target="../media/image27.png"/><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18" Type="http://schemas.openxmlformats.org/officeDocument/2006/relationships/image" Target="../media/image49.png"/><Relationship Id="rId26" Type="http://schemas.openxmlformats.org/officeDocument/2006/relationships/image" Target="../media/image57.png"/><Relationship Id="rId3" Type="http://schemas.openxmlformats.org/officeDocument/2006/relationships/image" Target="../media/image34.png"/><Relationship Id="rId21" Type="http://schemas.openxmlformats.org/officeDocument/2006/relationships/image" Target="../media/image52.jpe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8.png"/><Relationship Id="rId25" Type="http://schemas.openxmlformats.org/officeDocument/2006/relationships/image" Target="../media/image56.png"/><Relationship Id="rId2" Type="http://schemas.openxmlformats.org/officeDocument/2006/relationships/image" Target="../media/image33.png"/><Relationship Id="rId16" Type="http://schemas.openxmlformats.org/officeDocument/2006/relationships/image" Target="../media/image47.png"/><Relationship Id="rId20" Type="http://schemas.openxmlformats.org/officeDocument/2006/relationships/image" Target="../media/image51.png"/><Relationship Id="rId1" Type="http://schemas.openxmlformats.org/officeDocument/2006/relationships/slideLayout" Target="../slideLayouts/slideLayout5.xml"/><Relationship Id="rId6" Type="http://schemas.openxmlformats.org/officeDocument/2006/relationships/image" Target="../media/image37.png"/><Relationship Id="rId11" Type="http://schemas.openxmlformats.org/officeDocument/2006/relationships/image" Target="../media/image42.png"/><Relationship Id="rId24" Type="http://schemas.openxmlformats.org/officeDocument/2006/relationships/image" Target="../media/image55.png"/><Relationship Id="rId5" Type="http://schemas.openxmlformats.org/officeDocument/2006/relationships/image" Target="../media/image36.png"/><Relationship Id="rId15" Type="http://schemas.openxmlformats.org/officeDocument/2006/relationships/image" Target="../media/image46.png"/><Relationship Id="rId23" Type="http://schemas.openxmlformats.org/officeDocument/2006/relationships/image" Target="../media/image54.png"/><Relationship Id="rId10" Type="http://schemas.openxmlformats.org/officeDocument/2006/relationships/image" Target="../media/image41.png"/><Relationship Id="rId19" Type="http://schemas.openxmlformats.org/officeDocument/2006/relationships/image" Target="../media/image50.jpe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 Id="rId22" Type="http://schemas.openxmlformats.org/officeDocument/2006/relationships/image" Target="../media/image5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png"/><Relationship Id="rId3" Type="http://schemas.openxmlformats.org/officeDocument/2006/relationships/image" Target="../media/image34.png"/><Relationship Id="rId21" Type="http://schemas.openxmlformats.org/officeDocument/2006/relationships/image" Target="../media/image57.png"/><Relationship Id="rId7" Type="http://schemas.openxmlformats.org/officeDocument/2006/relationships/image" Target="../media/image37.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image" Target="../media/image33.png"/><Relationship Id="rId16" Type="http://schemas.openxmlformats.org/officeDocument/2006/relationships/image" Target="../media/image52.jpeg"/><Relationship Id="rId20" Type="http://schemas.openxmlformats.org/officeDocument/2006/relationships/image" Target="../media/image56.png"/><Relationship Id="rId1" Type="http://schemas.openxmlformats.org/officeDocument/2006/relationships/slideLayout" Target="../slideLayouts/slideLayout5.xml"/><Relationship Id="rId6" Type="http://schemas.openxmlformats.org/officeDocument/2006/relationships/image" Target="../media/image43.png"/><Relationship Id="rId11" Type="http://schemas.openxmlformats.org/officeDocument/2006/relationships/image" Target="../media/image47.png"/><Relationship Id="rId5" Type="http://schemas.openxmlformats.org/officeDocument/2006/relationships/image" Target="../media/image36.png"/><Relationship Id="rId15" Type="http://schemas.openxmlformats.org/officeDocument/2006/relationships/image" Target="../media/image51.png"/><Relationship Id="rId10" Type="http://schemas.openxmlformats.org/officeDocument/2006/relationships/image" Target="../media/image46.png"/><Relationship Id="rId19" Type="http://schemas.openxmlformats.org/officeDocument/2006/relationships/image" Target="../media/image55.png"/><Relationship Id="rId4" Type="http://schemas.openxmlformats.org/officeDocument/2006/relationships/image" Target="../media/image35.png"/><Relationship Id="rId9" Type="http://schemas.openxmlformats.org/officeDocument/2006/relationships/image" Target="../media/image45.png"/><Relationship Id="rId14" Type="http://schemas.openxmlformats.org/officeDocument/2006/relationships/image" Target="../media/image50.jpeg"/><Relationship Id="rId22"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xml"/><Relationship Id="rId5" Type="http://schemas.openxmlformats.org/officeDocument/2006/relationships/image" Target="../media/image61.pn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5.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6.png"/><Relationship Id="rId7"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Layout" Target="../slideLayouts/slideLayout5.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1.jpe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4261104"/>
            <a:ext cx="9701784" cy="1984248"/>
          </a:xfrm>
        </p:spPr>
        <p:txBody>
          <a:bodyPr/>
          <a:lstStyle/>
          <a:p>
            <a:pPr>
              <a:lnSpc>
                <a:spcPct val="70000"/>
              </a:lnSpc>
            </a:pPr>
            <a:r>
              <a:rPr lang="en-US" sz="7200" dirty="0"/>
              <a:t>ENVIRONMENT PROVISIONING USING ADOP BLUEPRINT</a:t>
            </a:r>
          </a:p>
        </p:txBody>
      </p:sp>
      <p:sp>
        <p:nvSpPr>
          <p:cNvPr id="5" name="Text Placeholder 4"/>
          <p:cNvSpPr>
            <a:spLocks noGrp="1"/>
          </p:cNvSpPr>
          <p:nvPr>
            <p:ph type="body" sz="quarter" idx="10"/>
          </p:nvPr>
        </p:nvSpPr>
        <p:spPr>
          <a:xfrm>
            <a:off x="381000" y="6171565"/>
            <a:ext cx="7359632" cy="549275"/>
          </a:xfrm>
        </p:spPr>
        <p:txBody>
          <a:bodyPr/>
          <a:lstStyle/>
          <a:p>
            <a:r>
              <a:rPr lang="en-US" dirty="0"/>
              <a:t>Day 15</a:t>
            </a:r>
          </a:p>
        </p:txBody>
      </p:sp>
    </p:spTree>
    <p:extLst>
      <p:ext uri="{BB962C8B-B14F-4D97-AF65-F5344CB8AC3E}">
        <p14:creationId xmlns:p14="http://schemas.microsoft.com/office/powerpoint/2010/main" val="3015700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Cloud Computing?</a:t>
            </a:r>
          </a:p>
        </p:txBody>
      </p:sp>
      <p:sp>
        <p:nvSpPr>
          <p:cNvPr id="4" name="Text Placeholder 3"/>
          <p:cNvSpPr>
            <a:spLocks noGrp="1"/>
          </p:cNvSpPr>
          <p:nvPr>
            <p:ph type="body" sz="quarter" idx="10"/>
          </p:nvPr>
        </p:nvSpPr>
        <p:spPr/>
        <p:txBody>
          <a:bodyPr/>
          <a:lstStyle/>
          <a:p>
            <a:pPr marL="285750" indent="-285750">
              <a:buFont typeface="Arial" panose="020B0604020202020204" pitchFamily="34" charset="0"/>
              <a:buChar char="•"/>
            </a:pPr>
            <a:r>
              <a:rPr lang="en-US" dirty="0">
                <a:solidFill>
                  <a:schemeClr val="bg2"/>
                </a:solidFill>
              </a:rPr>
              <a:t>refers to the on-demand delivery of IT resources and applications via the Internet with pay-as-you-go pricing.</a:t>
            </a:r>
          </a:p>
          <a:p>
            <a:pPr marL="285750" indent="-285750">
              <a:buFont typeface="Arial" panose="020B0604020202020204" pitchFamily="34" charset="0"/>
              <a:buChar char="•"/>
            </a:pPr>
            <a:r>
              <a:rPr lang="en-US" dirty="0">
                <a:solidFill>
                  <a:schemeClr val="bg2"/>
                </a:solidFill>
              </a:rPr>
              <a:t>provides a simple way to access servers, storage, databases and a broad set of application services over the Internet.</a:t>
            </a:r>
          </a:p>
          <a:p>
            <a:pPr marL="285750" indent="-285750">
              <a:buFont typeface="Arial" panose="020B0604020202020204" pitchFamily="34" charset="0"/>
              <a:buChar char="•"/>
            </a:pPr>
            <a:r>
              <a:rPr lang="en-US" dirty="0">
                <a:solidFill>
                  <a:schemeClr val="bg2"/>
                </a:solidFill>
              </a:rPr>
              <a:t>A combination of both Virtualization and Grid, but the end user does not have to care about the underlying architecture</a:t>
            </a:r>
          </a:p>
        </p:txBody>
      </p:sp>
      <p:sp>
        <p:nvSpPr>
          <p:cNvPr id="6" name="Footer Placeholder 5"/>
          <p:cNvSpPr>
            <a:spLocks noGrp="1"/>
          </p:cNvSpPr>
          <p:nvPr>
            <p:ph type="ftr" sz="quarter" idx="3"/>
          </p:nvPr>
        </p:nvSpPr>
        <p:spPr/>
        <p:txBody>
          <a:bodyPr/>
          <a:lstStyle/>
          <a:p>
            <a:r>
              <a:rPr lang="en-US"/>
              <a:t>Copyright © 2017 Accenture  All rights reserved.</a:t>
            </a:r>
            <a:endParaRPr lang="en-US" dirty="0"/>
          </a:p>
        </p:txBody>
      </p:sp>
      <p:sp>
        <p:nvSpPr>
          <p:cNvPr id="7" name="Slide Number Placeholder 6"/>
          <p:cNvSpPr>
            <a:spLocks noGrp="1"/>
          </p:cNvSpPr>
          <p:nvPr>
            <p:ph type="sldNum" sz="quarter" idx="4"/>
          </p:nvPr>
        </p:nvSpPr>
        <p:spPr/>
        <p:txBody>
          <a:bodyPr/>
          <a:lstStyle/>
          <a:p>
            <a:fld id="{4F9AC08D-23A9-440E-BCB9-AA1E9877CC38}" type="slidenum">
              <a:rPr lang="en-US" smtClean="0"/>
              <a:pPr/>
              <a:t>10</a:t>
            </a:fld>
            <a:endParaRPr lang="en-US" dirty="0"/>
          </a:p>
        </p:txBody>
      </p:sp>
      <p:pic>
        <p:nvPicPr>
          <p:cNvPr id="8" name="Picture 4" descr="https://upload.wikimedia.org/wikipedia/commons/thumb/b/b5/Cloud_computing.svg/800px-Cloud_computing.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9166" y="3745491"/>
            <a:ext cx="3829878" cy="244608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986272" y="3284505"/>
            <a:ext cx="4572000" cy="1077218"/>
          </a:xfrm>
          <a:prstGeom prst="rect">
            <a:avLst/>
          </a:prstGeom>
        </p:spPr>
        <p:txBody>
          <a:bodyPr>
            <a:spAutoFit/>
          </a:bodyPr>
          <a:lstStyle/>
          <a:p>
            <a:r>
              <a:rPr lang="en-GB" sz="1600" b="1" dirty="0">
                <a:solidFill>
                  <a:schemeClr val="bg2"/>
                </a:solidFill>
              </a:rPr>
              <a:t>Categories of Cloud Computing</a:t>
            </a:r>
          </a:p>
          <a:p>
            <a:pPr marL="742950" lvl="1" indent="-285750">
              <a:buFont typeface="Arial" panose="020B0604020202020204" pitchFamily="34" charset="0"/>
              <a:buChar char="•"/>
            </a:pPr>
            <a:r>
              <a:rPr lang="en-GB" sz="1600" b="0" dirty="0"/>
              <a:t>Infrastructure as a Service (IaaS)</a:t>
            </a:r>
          </a:p>
          <a:p>
            <a:pPr marL="742950" lvl="1" indent="-285750">
              <a:buFont typeface="Arial" panose="020B0604020202020204" pitchFamily="34" charset="0"/>
              <a:buChar char="•"/>
            </a:pPr>
            <a:r>
              <a:rPr lang="en-GB" sz="1600" b="0" dirty="0"/>
              <a:t>Platform as a Service (PaaS)</a:t>
            </a:r>
          </a:p>
          <a:p>
            <a:pPr marL="742950" lvl="1" indent="-285750">
              <a:buFont typeface="Arial" panose="020B0604020202020204" pitchFamily="34" charset="0"/>
              <a:buChar char="•"/>
            </a:pPr>
            <a:r>
              <a:rPr lang="en-GB" sz="1600" b="0" dirty="0"/>
              <a:t>Software as a Service (SaaS)</a:t>
            </a:r>
          </a:p>
        </p:txBody>
      </p:sp>
      <p:grpSp>
        <p:nvGrpSpPr>
          <p:cNvPr id="10" name="Group 9"/>
          <p:cNvGrpSpPr/>
          <p:nvPr/>
        </p:nvGrpSpPr>
        <p:grpSpPr>
          <a:xfrm>
            <a:off x="1626810" y="3352840"/>
            <a:ext cx="3223381" cy="1521461"/>
            <a:chOff x="782339" y="3643562"/>
            <a:chExt cx="3223381" cy="1521461"/>
          </a:xfrm>
        </p:grpSpPr>
        <p:sp>
          <p:nvSpPr>
            <p:cNvPr id="11" name="TextBox 10"/>
            <p:cNvSpPr txBox="1"/>
            <p:nvPr/>
          </p:nvSpPr>
          <p:spPr>
            <a:xfrm>
              <a:off x="2348646" y="3841584"/>
              <a:ext cx="1657074" cy="1323439"/>
            </a:xfrm>
            <a:prstGeom prst="rect">
              <a:avLst/>
            </a:prstGeom>
            <a:noFill/>
          </p:spPr>
          <p:txBody>
            <a:bodyPr wrap="square" rtlCol="0">
              <a:spAutoFit/>
            </a:bodyPr>
            <a:lstStyle/>
            <a:p>
              <a:r>
                <a:rPr lang="en-US" sz="1600" b="1" dirty="0">
                  <a:solidFill>
                    <a:schemeClr val="bg2"/>
                  </a:solidFill>
                  <a:latin typeface="+mj-lt"/>
                  <a:ea typeface="ヒラギノ角ゴ Pro W3" pitchFamily="48" charset="-128"/>
                  <a:cs typeface="Arial" pitchFamily="34" charset="0"/>
                </a:rPr>
                <a:t>Virtualization </a:t>
              </a:r>
            </a:p>
            <a:p>
              <a:endParaRPr lang="en-US" sz="1600" b="0" dirty="0">
                <a:latin typeface="+mj-lt"/>
                <a:ea typeface="ヒラギノ角ゴ Pro W3" pitchFamily="48" charset="-128"/>
                <a:cs typeface="Arial" pitchFamily="34" charset="0"/>
              </a:endParaRPr>
            </a:p>
            <a:p>
              <a:r>
                <a:rPr lang="en-US" sz="1600" b="0" dirty="0">
                  <a:latin typeface="+mj-lt"/>
                  <a:ea typeface="ヒラギノ角ゴ Pro W3" pitchFamily="48" charset="-128"/>
                  <a:cs typeface="Arial" pitchFamily="34" charset="0"/>
                </a:rPr>
                <a:t>One computer acting like many</a:t>
              </a:r>
            </a:p>
          </p:txBody>
        </p:sp>
        <p:pic>
          <p:nvPicPr>
            <p:cNvPr id="12" name="Picture 4" descr="https://openclipart.org/image/2400px/svg_to_png/190004/virtualization-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339" y="3643562"/>
              <a:ext cx="1430953" cy="12746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p:cNvGrpSpPr/>
          <p:nvPr/>
        </p:nvGrpSpPr>
        <p:grpSpPr>
          <a:xfrm>
            <a:off x="1263349" y="4926481"/>
            <a:ext cx="3950304" cy="1799309"/>
            <a:chOff x="499781" y="5094150"/>
            <a:chExt cx="3657212" cy="1799309"/>
          </a:xfrm>
        </p:grpSpPr>
        <p:sp>
          <p:nvSpPr>
            <p:cNvPr id="14" name="TextBox 13"/>
            <p:cNvSpPr txBox="1"/>
            <p:nvPr/>
          </p:nvSpPr>
          <p:spPr>
            <a:xfrm>
              <a:off x="2380616" y="5323799"/>
              <a:ext cx="1776377" cy="1569660"/>
            </a:xfrm>
            <a:prstGeom prst="rect">
              <a:avLst/>
            </a:prstGeom>
            <a:noFill/>
          </p:spPr>
          <p:txBody>
            <a:bodyPr wrap="square" rtlCol="0">
              <a:spAutoFit/>
            </a:bodyPr>
            <a:lstStyle/>
            <a:p>
              <a:r>
                <a:rPr lang="en-US" sz="1600" b="1" dirty="0">
                  <a:solidFill>
                    <a:schemeClr val="bg2"/>
                  </a:solidFill>
                  <a:latin typeface="+mj-lt"/>
                  <a:ea typeface="ヒラギノ角ゴ Pro W3" pitchFamily="48" charset="-128"/>
                  <a:cs typeface="Arial" pitchFamily="34" charset="0"/>
                </a:rPr>
                <a:t>Grid Computing</a:t>
              </a:r>
            </a:p>
            <a:p>
              <a:r>
                <a:rPr lang="en-US" sz="1600" b="0" dirty="0">
                  <a:latin typeface="+mj-lt"/>
                  <a:ea typeface="ヒラギノ角ゴ Pro W3" pitchFamily="48" charset="-128"/>
                  <a:cs typeface="Arial" pitchFamily="34" charset="0"/>
                </a:rPr>
                <a:t> </a:t>
              </a:r>
            </a:p>
            <a:p>
              <a:r>
                <a:rPr lang="en-US" sz="1600" b="0" dirty="0">
                  <a:latin typeface="+mj-lt"/>
                  <a:ea typeface="ヒラギノ角ゴ Pro W3" pitchFamily="48" charset="-128"/>
                  <a:cs typeface="Arial" pitchFamily="34" charset="0"/>
                </a:rPr>
                <a:t>Many computers acting like one</a:t>
              </a:r>
            </a:p>
          </p:txBody>
        </p:sp>
        <p:pic>
          <p:nvPicPr>
            <p:cNvPr id="15" name="Picture 6" descr="http://4.bp.blogspot.com/-_9aDGyC7y_U/T6tDq-4CeEI/AAAAAAAAAPk/9bCamx2VSCA/s1600/gri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781" y="5094150"/>
              <a:ext cx="1786054" cy="133954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97113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Cloud Computing?</a:t>
            </a:r>
          </a:p>
        </p:txBody>
      </p:sp>
      <p:sp>
        <p:nvSpPr>
          <p:cNvPr id="4" name="Text Placeholder 3"/>
          <p:cNvSpPr>
            <a:spLocks noGrp="1"/>
          </p:cNvSpPr>
          <p:nvPr>
            <p:ph type="body" sz="quarter" idx="10"/>
          </p:nvPr>
        </p:nvSpPr>
        <p:spPr/>
        <p:txBody>
          <a:bodyPr/>
          <a:lstStyle/>
          <a:p>
            <a:r>
              <a:rPr lang="en-US" dirty="0"/>
              <a:t>Categories of Cloud Computing</a:t>
            </a:r>
          </a:p>
        </p:txBody>
      </p:sp>
      <p:sp>
        <p:nvSpPr>
          <p:cNvPr id="6" name="Footer Placeholder 5"/>
          <p:cNvSpPr>
            <a:spLocks noGrp="1"/>
          </p:cNvSpPr>
          <p:nvPr>
            <p:ph type="ftr" sz="quarter" idx="3"/>
          </p:nvPr>
        </p:nvSpPr>
        <p:spPr/>
        <p:txBody>
          <a:bodyPr/>
          <a:lstStyle/>
          <a:p>
            <a:r>
              <a:rPr lang="en-US"/>
              <a:t>Copyright © 2017 Accenture  All rights reserved.</a:t>
            </a:r>
            <a:endParaRPr lang="en-US" dirty="0"/>
          </a:p>
        </p:txBody>
      </p:sp>
      <p:sp>
        <p:nvSpPr>
          <p:cNvPr id="7" name="Slide Number Placeholder 6"/>
          <p:cNvSpPr>
            <a:spLocks noGrp="1"/>
          </p:cNvSpPr>
          <p:nvPr>
            <p:ph type="sldNum" sz="quarter" idx="4"/>
          </p:nvPr>
        </p:nvSpPr>
        <p:spPr/>
        <p:txBody>
          <a:bodyPr/>
          <a:lstStyle/>
          <a:p>
            <a:fld id="{4F9AC08D-23A9-440E-BCB9-AA1E9877CC38}" type="slidenum">
              <a:rPr lang="en-US" smtClean="0"/>
              <a:pPr/>
              <a:t>11</a:t>
            </a:fld>
            <a:endParaRPr lang="en-US" dirty="0"/>
          </a:p>
        </p:txBody>
      </p:sp>
      <p:pic>
        <p:nvPicPr>
          <p:cNvPr id="2" name="Picture 1"/>
          <p:cNvPicPr>
            <a:picLocks noChangeAspect="1"/>
          </p:cNvPicPr>
          <p:nvPr/>
        </p:nvPicPr>
        <p:blipFill>
          <a:blip r:embed="rId3"/>
          <a:stretch>
            <a:fillRect/>
          </a:stretch>
        </p:blipFill>
        <p:spPr>
          <a:xfrm>
            <a:off x="2060098" y="1462884"/>
            <a:ext cx="8071804" cy="4499238"/>
          </a:xfrm>
          <a:prstGeom prst="rect">
            <a:avLst/>
          </a:prstGeom>
        </p:spPr>
      </p:pic>
    </p:spTree>
    <p:extLst>
      <p:ext uri="{BB962C8B-B14F-4D97-AF65-F5344CB8AC3E}">
        <p14:creationId xmlns:p14="http://schemas.microsoft.com/office/powerpoint/2010/main" val="16120208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Cloud Computing?</a:t>
            </a:r>
          </a:p>
        </p:txBody>
      </p:sp>
      <p:sp>
        <p:nvSpPr>
          <p:cNvPr id="4" name="Text Placeholder 3"/>
          <p:cNvSpPr>
            <a:spLocks noGrp="1"/>
          </p:cNvSpPr>
          <p:nvPr>
            <p:ph type="body" sz="quarter" idx="10"/>
          </p:nvPr>
        </p:nvSpPr>
        <p:spPr/>
        <p:txBody>
          <a:bodyPr/>
          <a:lstStyle/>
          <a:p>
            <a:r>
              <a:rPr lang="en-US" dirty="0"/>
              <a:t>Categories of Cloud Computing</a:t>
            </a:r>
          </a:p>
        </p:txBody>
      </p:sp>
      <p:sp>
        <p:nvSpPr>
          <p:cNvPr id="6" name="Footer Placeholder 5"/>
          <p:cNvSpPr>
            <a:spLocks noGrp="1"/>
          </p:cNvSpPr>
          <p:nvPr>
            <p:ph type="ftr" sz="quarter" idx="3"/>
          </p:nvPr>
        </p:nvSpPr>
        <p:spPr/>
        <p:txBody>
          <a:bodyPr/>
          <a:lstStyle/>
          <a:p>
            <a:r>
              <a:rPr lang="en-US"/>
              <a:t>Copyright © 2017 Accenture  All rights reserved.</a:t>
            </a:r>
            <a:endParaRPr lang="en-US" dirty="0"/>
          </a:p>
        </p:txBody>
      </p:sp>
      <p:sp>
        <p:nvSpPr>
          <p:cNvPr id="7" name="Slide Number Placeholder 6"/>
          <p:cNvSpPr>
            <a:spLocks noGrp="1"/>
          </p:cNvSpPr>
          <p:nvPr>
            <p:ph type="sldNum" sz="quarter" idx="4"/>
          </p:nvPr>
        </p:nvSpPr>
        <p:spPr/>
        <p:txBody>
          <a:bodyPr/>
          <a:lstStyle/>
          <a:p>
            <a:fld id="{4F9AC08D-23A9-440E-BCB9-AA1E9877CC38}" type="slidenum">
              <a:rPr lang="en-US" smtClean="0"/>
              <a:pPr/>
              <a:t>12</a:t>
            </a:fld>
            <a:endParaRPr lang="en-US" dirty="0"/>
          </a:p>
        </p:txBody>
      </p:sp>
      <p:pic>
        <p:nvPicPr>
          <p:cNvPr id="8" name="Picture 2" descr="C:\Users\mark.rendell\AppData\Local\Microsoft\Windows\Temporary Internet Files\Content.Outlook\6MFUHG0C\image.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4815" y="1580540"/>
            <a:ext cx="7842369" cy="4581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30652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Features and Benefits</a:t>
            </a:r>
          </a:p>
        </p:txBody>
      </p:sp>
    </p:spTree>
    <p:extLst>
      <p:ext uri="{BB962C8B-B14F-4D97-AF65-F5344CB8AC3E}">
        <p14:creationId xmlns:p14="http://schemas.microsoft.com/office/powerpoint/2010/main" val="534776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Features and Benefits</a:t>
            </a:r>
          </a:p>
        </p:txBody>
      </p:sp>
      <p:sp>
        <p:nvSpPr>
          <p:cNvPr id="6" name="Footer Placeholder 5"/>
          <p:cNvSpPr>
            <a:spLocks noGrp="1"/>
          </p:cNvSpPr>
          <p:nvPr>
            <p:ph type="ftr" sz="quarter" idx="3"/>
          </p:nvPr>
        </p:nvSpPr>
        <p:spPr/>
        <p:txBody>
          <a:bodyPr/>
          <a:lstStyle/>
          <a:p>
            <a:r>
              <a:rPr lang="en-US"/>
              <a:t>Copyright © 2017 Accenture  All rights reserved.</a:t>
            </a:r>
            <a:endParaRPr lang="en-US" dirty="0"/>
          </a:p>
        </p:txBody>
      </p:sp>
      <p:sp>
        <p:nvSpPr>
          <p:cNvPr id="7" name="Slide Number Placeholder 6"/>
          <p:cNvSpPr>
            <a:spLocks noGrp="1"/>
          </p:cNvSpPr>
          <p:nvPr>
            <p:ph type="sldNum" sz="quarter" idx="4"/>
          </p:nvPr>
        </p:nvSpPr>
        <p:spPr/>
        <p:txBody>
          <a:bodyPr/>
          <a:lstStyle/>
          <a:p>
            <a:fld id="{4F9AC08D-23A9-440E-BCB9-AA1E9877CC38}" type="slidenum">
              <a:rPr lang="en-US" smtClean="0"/>
              <a:pPr/>
              <a:t>14</a:t>
            </a:fld>
            <a:endParaRPr lang="en-US" dirty="0"/>
          </a:p>
        </p:txBody>
      </p:sp>
      <p:pic>
        <p:nvPicPr>
          <p:cNvPr id="2" name="Picture 1"/>
          <p:cNvPicPr>
            <a:picLocks noChangeAspect="1"/>
          </p:cNvPicPr>
          <p:nvPr/>
        </p:nvPicPr>
        <p:blipFill>
          <a:blip r:embed="rId3"/>
          <a:stretch>
            <a:fillRect/>
          </a:stretch>
        </p:blipFill>
        <p:spPr>
          <a:xfrm>
            <a:off x="1267968" y="1228686"/>
            <a:ext cx="9150889" cy="5194242"/>
          </a:xfrm>
          <a:prstGeom prst="rect">
            <a:avLst/>
          </a:prstGeom>
        </p:spPr>
      </p:pic>
    </p:spTree>
    <p:extLst>
      <p:ext uri="{BB962C8B-B14F-4D97-AF65-F5344CB8AC3E}">
        <p14:creationId xmlns:p14="http://schemas.microsoft.com/office/powerpoint/2010/main" val="740064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What is Amazon Web Services?</a:t>
            </a:r>
          </a:p>
        </p:txBody>
      </p:sp>
    </p:spTree>
    <p:extLst>
      <p:ext uri="{BB962C8B-B14F-4D97-AF65-F5344CB8AC3E}">
        <p14:creationId xmlns:p14="http://schemas.microsoft.com/office/powerpoint/2010/main" val="233187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Amazon Web Services?</a:t>
            </a:r>
          </a:p>
        </p:txBody>
      </p:sp>
      <p:sp>
        <p:nvSpPr>
          <p:cNvPr id="6" name="Footer Placeholder 5"/>
          <p:cNvSpPr>
            <a:spLocks noGrp="1"/>
          </p:cNvSpPr>
          <p:nvPr>
            <p:ph type="ftr" sz="quarter" idx="3"/>
          </p:nvPr>
        </p:nvSpPr>
        <p:spPr/>
        <p:txBody>
          <a:bodyPr/>
          <a:lstStyle/>
          <a:p>
            <a:r>
              <a:rPr lang="en-US"/>
              <a:t>Copyright © 2017 Accenture  All rights reserved.</a:t>
            </a:r>
            <a:endParaRPr lang="en-US" dirty="0"/>
          </a:p>
        </p:txBody>
      </p:sp>
      <p:sp>
        <p:nvSpPr>
          <p:cNvPr id="7" name="Slide Number Placeholder 6"/>
          <p:cNvSpPr>
            <a:spLocks noGrp="1"/>
          </p:cNvSpPr>
          <p:nvPr>
            <p:ph type="sldNum" sz="quarter" idx="4"/>
          </p:nvPr>
        </p:nvSpPr>
        <p:spPr/>
        <p:txBody>
          <a:bodyPr/>
          <a:lstStyle/>
          <a:p>
            <a:fld id="{4F9AC08D-23A9-440E-BCB9-AA1E9877CC38}" type="slidenum">
              <a:rPr lang="en-US" smtClean="0"/>
              <a:pPr/>
              <a:t>16</a:t>
            </a:fld>
            <a:endParaRPr lang="en-US" dirty="0"/>
          </a:p>
        </p:txBody>
      </p:sp>
      <p:sp>
        <p:nvSpPr>
          <p:cNvPr id="8" name="Rectangle 5"/>
          <p:cNvSpPr>
            <a:spLocks noChangeArrowheads="1"/>
          </p:cNvSpPr>
          <p:nvPr/>
        </p:nvSpPr>
        <p:spPr bwMode="auto">
          <a:xfrm>
            <a:off x="381000" y="1149464"/>
            <a:ext cx="3386313"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a:lnSpc>
                <a:spcPct val="100000"/>
              </a:lnSpc>
              <a:buFont typeface="Arial" panose="020B0604020202020204" pitchFamily="34" charset="0"/>
              <a:buChar char="•"/>
            </a:pPr>
            <a:r>
              <a:rPr lang="en-US" sz="1400" b="1" dirty="0">
                <a:solidFill>
                  <a:schemeClr val="bg2"/>
                </a:solidFill>
              </a:rPr>
              <a:t>Provides computing resources and services that you can use to build applications within minutes.</a:t>
            </a:r>
          </a:p>
          <a:p>
            <a:pPr marL="285750" indent="-285750">
              <a:lnSpc>
                <a:spcPct val="100000"/>
              </a:lnSpc>
              <a:buFont typeface="Arial" panose="020B0604020202020204" pitchFamily="34" charset="0"/>
              <a:buChar char="•"/>
            </a:pPr>
            <a:endParaRPr lang="en-US" sz="1400" b="1" dirty="0">
              <a:solidFill>
                <a:schemeClr val="bg2"/>
              </a:solidFill>
            </a:endParaRPr>
          </a:p>
          <a:p>
            <a:pPr marL="285750" lvl="0" indent="-285750">
              <a:lnSpc>
                <a:spcPct val="100000"/>
              </a:lnSpc>
              <a:buFont typeface="Arial" panose="020B0604020202020204" pitchFamily="34" charset="0"/>
              <a:buChar char="•"/>
            </a:pPr>
            <a:r>
              <a:rPr lang="en-US" sz="1400" b="1" dirty="0">
                <a:solidFill>
                  <a:schemeClr val="bg2"/>
                </a:solidFill>
              </a:rPr>
              <a:t>Operate from 13 geographical regions across the world.</a:t>
            </a:r>
          </a:p>
          <a:p>
            <a:pPr lvl="0">
              <a:lnSpc>
                <a:spcPct val="100000"/>
              </a:lnSpc>
            </a:pPr>
            <a:endParaRPr lang="en-US" sz="1400" b="1" dirty="0">
              <a:solidFill>
                <a:schemeClr val="bg2"/>
              </a:solidFill>
            </a:endParaRPr>
          </a:p>
          <a:p>
            <a:pPr marL="285750" lvl="0" indent="-285750">
              <a:lnSpc>
                <a:spcPct val="100000"/>
              </a:lnSpc>
              <a:buFont typeface="Arial" panose="020B0604020202020204" pitchFamily="34" charset="0"/>
              <a:buChar char="•"/>
            </a:pPr>
            <a:r>
              <a:rPr lang="en-US" sz="1400" b="1" dirty="0">
                <a:solidFill>
                  <a:schemeClr val="bg2"/>
                </a:solidFill>
              </a:rPr>
              <a:t>has more than 70 services that span a wide range including compute, storage, networking, database, analytics, application services, deployment, management, mobile, developer tools and tools for the Internet of things.</a:t>
            </a:r>
          </a:p>
          <a:p>
            <a:pPr marL="285750" lvl="0" indent="-285750">
              <a:lnSpc>
                <a:spcPct val="100000"/>
              </a:lnSpc>
              <a:buFont typeface="Arial" panose="020B0604020202020204" pitchFamily="34" charset="0"/>
              <a:buChar char="•"/>
            </a:pPr>
            <a:endParaRPr lang="en-US" sz="1400" b="1" dirty="0">
              <a:solidFill>
                <a:schemeClr val="bg2"/>
              </a:solidFill>
              <a:latin typeface="Calibri" panose="020F0502020204030204" pitchFamily="34" charset="0"/>
            </a:endParaRPr>
          </a:p>
          <a:p>
            <a:pPr marL="285750" indent="-285750">
              <a:lnSpc>
                <a:spcPct val="100000"/>
              </a:lnSpc>
              <a:buFont typeface="Arial" panose="020B0604020202020204" pitchFamily="34" charset="0"/>
              <a:buChar char="•"/>
            </a:pPr>
            <a:r>
              <a:rPr lang="en-US" sz="1400" b="1" dirty="0">
                <a:solidFill>
                  <a:schemeClr val="bg2"/>
                </a:solidFill>
              </a:rPr>
              <a:t>The most central and best-known of these services arguably include Amazon Elastic Compute Cloud (EC2) and Amazon Simple Storage Service (S3). </a:t>
            </a:r>
          </a:p>
          <a:p>
            <a:pPr marL="285750" lvl="0" indent="-285750">
              <a:lnSpc>
                <a:spcPct val="100000"/>
              </a:lnSpc>
              <a:buFont typeface="Arial" panose="020B0604020202020204" pitchFamily="34" charset="0"/>
              <a:buChar char="•"/>
            </a:pPr>
            <a:endParaRPr lang="en-US" sz="1400" b="1" dirty="0">
              <a:solidFill>
                <a:schemeClr val="bg2"/>
              </a:solidFill>
            </a:endParaRPr>
          </a:p>
        </p:txBody>
      </p:sp>
      <p:grpSp>
        <p:nvGrpSpPr>
          <p:cNvPr id="9" name="Group 8"/>
          <p:cNvGrpSpPr/>
          <p:nvPr/>
        </p:nvGrpSpPr>
        <p:grpSpPr>
          <a:xfrm>
            <a:off x="4998720" y="1188580"/>
            <a:ext cx="5997816" cy="4693552"/>
            <a:chOff x="3101788" y="1361875"/>
            <a:chExt cx="5997816" cy="5150056"/>
          </a:xfrm>
        </p:grpSpPr>
        <p:pic>
          <p:nvPicPr>
            <p:cNvPr id="10" name="Picture 6" descr="https://awsinsider.net/articles/2016/01/07/%7E/media/ECG/awsinsider/Images/2016/01/0107aws_map_b.ash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1788" y="1498207"/>
              <a:ext cx="5997816" cy="501372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1.bp.blogspot.com/9Bk4oH2bTUksBs-Q-E1VSw6Nu4GLq5NNus3hDdIGtXxXdT0Khr2VLfhv7axtQRxDcCs=w3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602350">
              <a:off x="3372817" y="1361875"/>
              <a:ext cx="863262" cy="8632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93587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Amazon Web Services?</a:t>
            </a:r>
          </a:p>
        </p:txBody>
      </p:sp>
      <p:sp>
        <p:nvSpPr>
          <p:cNvPr id="6" name="Footer Placeholder 5"/>
          <p:cNvSpPr>
            <a:spLocks noGrp="1"/>
          </p:cNvSpPr>
          <p:nvPr>
            <p:ph type="ftr" sz="quarter" idx="3"/>
          </p:nvPr>
        </p:nvSpPr>
        <p:spPr/>
        <p:txBody>
          <a:bodyPr/>
          <a:lstStyle/>
          <a:p>
            <a:r>
              <a:rPr lang="en-US"/>
              <a:t>Copyright © 2017 Accenture  All rights reserved.</a:t>
            </a:r>
            <a:endParaRPr lang="en-US" dirty="0"/>
          </a:p>
        </p:txBody>
      </p:sp>
      <p:sp>
        <p:nvSpPr>
          <p:cNvPr id="7" name="Slide Number Placeholder 6"/>
          <p:cNvSpPr>
            <a:spLocks noGrp="1"/>
          </p:cNvSpPr>
          <p:nvPr>
            <p:ph type="sldNum" sz="quarter" idx="4"/>
          </p:nvPr>
        </p:nvSpPr>
        <p:spPr/>
        <p:txBody>
          <a:bodyPr/>
          <a:lstStyle/>
          <a:p>
            <a:fld id="{4F9AC08D-23A9-440E-BCB9-AA1E9877CC38}" type="slidenum">
              <a:rPr lang="en-US" smtClean="0"/>
              <a:pPr/>
              <a:t>17</a:t>
            </a:fld>
            <a:endParaRPr lang="en-US" dirty="0"/>
          </a:p>
        </p:txBody>
      </p:sp>
      <p:pic>
        <p:nvPicPr>
          <p:cNvPr id="5" name="Picture 4"/>
          <p:cNvPicPr>
            <a:picLocks noChangeAspect="1"/>
          </p:cNvPicPr>
          <p:nvPr/>
        </p:nvPicPr>
        <p:blipFill>
          <a:blip r:embed="rId3"/>
          <a:stretch>
            <a:fillRect/>
          </a:stretch>
        </p:blipFill>
        <p:spPr>
          <a:xfrm>
            <a:off x="1889395" y="1197864"/>
            <a:ext cx="8413209" cy="4980864"/>
          </a:xfrm>
          <a:prstGeom prst="rect">
            <a:avLst/>
          </a:prstGeom>
        </p:spPr>
      </p:pic>
    </p:spTree>
    <p:extLst>
      <p:ext uri="{BB962C8B-B14F-4D97-AF65-F5344CB8AC3E}">
        <p14:creationId xmlns:p14="http://schemas.microsoft.com/office/powerpoint/2010/main" val="1187749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Amazon Web Services?</a:t>
            </a:r>
          </a:p>
        </p:txBody>
      </p:sp>
      <p:sp>
        <p:nvSpPr>
          <p:cNvPr id="6" name="Footer Placeholder 5"/>
          <p:cNvSpPr>
            <a:spLocks noGrp="1"/>
          </p:cNvSpPr>
          <p:nvPr>
            <p:ph type="ftr" sz="quarter" idx="3"/>
          </p:nvPr>
        </p:nvSpPr>
        <p:spPr/>
        <p:txBody>
          <a:bodyPr/>
          <a:lstStyle/>
          <a:p>
            <a:r>
              <a:rPr lang="en-US"/>
              <a:t>Copyright © 2017 Accenture  All rights reserved.</a:t>
            </a:r>
            <a:endParaRPr lang="en-US" dirty="0"/>
          </a:p>
        </p:txBody>
      </p:sp>
      <p:sp>
        <p:nvSpPr>
          <p:cNvPr id="7" name="Slide Number Placeholder 6"/>
          <p:cNvSpPr>
            <a:spLocks noGrp="1"/>
          </p:cNvSpPr>
          <p:nvPr>
            <p:ph type="sldNum" sz="quarter" idx="4"/>
          </p:nvPr>
        </p:nvSpPr>
        <p:spPr/>
        <p:txBody>
          <a:bodyPr/>
          <a:lstStyle/>
          <a:p>
            <a:fld id="{4F9AC08D-23A9-440E-BCB9-AA1E9877CC38}" type="slidenum">
              <a:rPr lang="en-US" smtClean="0"/>
              <a:pPr/>
              <a:t>18</a:t>
            </a:fld>
            <a:endParaRPr lang="en-US" dirty="0"/>
          </a:p>
        </p:txBody>
      </p:sp>
      <p:pic>
        <p:nvPicPr>
          <p:cNvPr id="8" name="Picture 29" descr="Amazon VPC (Virtual Private Clou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208" y="1233960"/>
            <a:ext cx="5652572" cy="50316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0" name="Rectangle 5"/>
          <p:cNvSpPr>
            <a:spLocks noChangeArrowheads="1"/>
          </p:cNvSpPr>
          <p:nvPr/>
        </p:nvSpPr>
        <p:spPr bwMode="auto">
          <a:xfrm>
            <a:off x="7303008" y="1279869"/>
            <a:ext cx="3151808" cy="4939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chemeClr val="bg2"/>
                </a:solidFill>
                <a:effectLst/>
                <a:latin typeface="Calibri" panose="020F0502020204030204" pitchFamily="34" charset="0"/>
                <a:ea typeface="Times New Roman" panose="02020603050405020304" pitchFamily="18" charset="0"/>
                <a:cs typeface="Times New Roman" panose="02020603050405020304" pitchFamily="18" charset="0"/>
              </a:rPr>
              <a:t>What is Amazon VPC?</a:t>
            </a:r>
            <a:endParaRPr kumimoji="0" lang="en-US" altLang="en-US" sz="1500" b="1" i="0" u="none" strike="noStrike" cap="none" normalizeH="0" baseline="0" dirty="0">
              <a:ln>
                <a:noFill/>
              </a:ln>
              <a:solidFill>
                <a:schemeClr val="bg2"/>
              </a:solidFill>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bg2"/>
                </a:solidFill>
                <a:effectLst/>
                <a:latin typeface="Calibri" panose="020F0502020204030204" pitchFamily="34" charset="0"/>
                <a:ea typeface="Times New Roman" panose="02020603050405020304" pitchFamily="18" charset="0"/>
                <a:cs typeface="Times New Roman" panose="02020603050405020304" pitchFamily="18" charset="0"/>
              </a:rPr>
              <a:t>Amazon Virtual Private Cloud (Amazon VPC) enables you to launch Amazon Web Services (AWS) resources into a virtual network that you've defined. This virtual network closely resembles a traditional network that you'd operate in your own data center, with the benefits of using the scalable infrastructure of AWS.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500" b="0" i="0" u="none" strike="noStrike" cap="none" normalizeH="0" baseline="0" dirty="0">
              <a:ln>
                <a:noFill/>
              </a:ln>
              <a:solidFill>
                <a:schemeClr val="bg2"/>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500" b="0" i="0" u="none" strike="noStrike" cap="none" normalizeH="0" baseline="0" dirty="0">
              <a:ln>
                <a:noFill/>
              </a:ln>
              <a:solidFill>
                <a:schemeClr val="bg2"/>
              </a:solidFill>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chemeClr val="bg2"/>
                </a:solidFill>
                <a:effectLst/>
                <a:latin typeface="Calibri" panose="020F0502020204030204" pitchFamily="34" charset="0"/>
                <a:ea typeface="Times New Roman" panose="02020603050405020304" pitchFamily="18" charset="0"/>
                <a:cs typeface="Times New Roman" panose="02020603050405020304" pitchFamily="18" charset="0"/>
              </a:rPr>
              <a:t>What Is Amazon EC2 Instance?</a:t>
            </a:r>
            <a:endParaRPr kumimoji="0" lang="en-US" altLang="en-US" sz="1500" b="0" i="0" u="none" strike="noStrike" cap="none" normalizeH="0" baseline="0" dirty="0">
              <a:ln>
                <a:noFill/>
              </a:ln>
              <a:solidFill>
                <a:schemeClr val="bg2"/>
              </a:solidFill>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bg2"/>
                </a:solidFill>
                <a:effectLst/>
                <a:latin typeface="Calibri" panose="020F0502020204030204" pitchFamily="34" charset="0"/>
                <a:ea typeface="Times New Roman" panose="02020603050405020304" pitchFamily="18" charset="0"/>
                <a:cs typeface="Times New Roman" panose="02020603050405020304" pitchFamily="18" charset="0"/>
              </a:rPr>
              <a:t>Amazon EC2 provides virtual computing environments known as instances. An EC2 instance is a virtual server in Amazon’s Elastic Compute Cloud (EC2) for running applications on the Amazon Web Services (AWS) infrastructure.  </a:t>
            </a:r>
            <a:endParaRPr kumimoji="0" lang="en-US" altLang="en-US" sz="1500" b="0" i="0" u="none" strike="noStrike" cap="none" normalizeH="0" baseline="0" dirty="0">
              <a:ln>
                <a:noFill/>
              </a:ln>
              <a:solidFill>
                <a:schemeClr val="bg2"/>
              </a:solidFill>
              <a:effectLst/>
              <a:latin typeface="Calibri" panose="020F0502020204030204" pitchFamily="34" charset="0"/>
            </a:endParaRPr>
          </a:p>
        </p:txBody>
      </p:sp>
    </p:spTree>
    <p:extLst>
      <p:ext uri="{BB962C8B-B14F-4D97-AF65-F5344CB8AC3E}">
        <p14:creationId xmlns:p14="http://schemas.microsoft.com/office/powerpoint/2010/main" val="1739295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What is AWS Cloud Formation?</a:t>
            </a:r>
          </a:p>
        </p:txBody>
      </p:sp>
    </p:spTree>
    <p:extLst>
      <p:ext uri="{BB962C8B-B14F-4D97-AF65-F5344CB8AC3E}">
        <p14:creationId xmlns:p14="http://schemas.microsoft.com/office/powerpoint/2010/main" val="820361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AGENDA</a:t>
            </a:r>
          </a:p>
        </p:txBody>
      </p:sp>
    </p:spTree>
    <p:extLst>
      <p:ext uri="{BB962C8B-B14F-4D97-AF65-F5344CB8AC3E}">
        <p14:creationId xmlns:p14="http://schemas.microsoft.com/office/powerpoint/2010/main" val="2696594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AWS Cloud Formation?</a:t>
            </a:r>
          </a:p>
        </p:txBody>
      </p:sp>
      <p:sp>
        <p:nvSpPr>
          <p:cNvPr id="4" name="Text Placeholder 3"/>
          <p:cNvSpPr>
            <a:spLocks noGrp="1"/>
          </p:cNvSpPr>
          <p:nvPr>
            <p:ph type="body" sz="quarter" idx="10"/>
          </p:nvPr>
        </p:nvSpPr>
        <p:spPr/>
        <p:txBody>
          <a:bodyPr/>
          <a:lstStyle/>
          <a:p>
            <a:r>
              <a:rPr lang="en-US" dirty="0"/>
              <a:t>Detailed statement</a:t>
            </a:r>
          </a:p>
        </p:txBody>
      </p:sp>
      <p:sp>
        <p:nvSpPr>
          <p:cNvPr id="6" name="Footer Placeholder 5"/>
          <p:cNvSpPr>
            <a:spLocks noGrp="1"/>
          </p:cNvSpPr>
          <p:nvPr>
            <p:ph type="ftr" sz="quarter" idx="3"/>
          </p:nvPr>
        </p:nvSpPr>
        <p:spPr/>
        <p:txBody>
          <a:bodyPr/>
          <a:lstStyle/>
          <a:p>
            <a:r>
              <a:rPr lang="en-US"/>
              <a:t>Copyright © 2017 Accenture  All rights reserved.</a:t>
            </a:r>
            <a:endParaRPr lang="en-US" dirty="0"/>
          </a:p>
        </p:txBody>
      </p:sp>
      <p:sp>
        <p:nvSpPr>
          <p:cNvPr id="7" name="Slide Number Placeholder 6"/>
          <p:cNvSpPr>
            <a:spLocks noGrp="1"/>
          </p:cNvSpPr>
          <p:nvPr>
            <p:ph type="sldNum" sz="quarter" idx="4"/>
          </p:nvPr>
        </p:nvSpPr>
        <p:spPr/>
        <p:txBody>
          <a:bodyPr/>
          <a:lstStyle/>
          <a:p>
            <a:fld id="{4F9AC08D-23A9-440E-BCB9-AA1E9877CC38}" type="slidenum">
              <a:rPr lang="en-US" smtClean="0"/>
              <a:pPr/>
              <a:t>20</a:t>
            </a:fld>
            <a:endParaRPr lang="en-US" dirty="0"/>
          </a:p>
        </p:txBody>
      </p:sp>
      <p:sp>
        <p:nvSpPr>
          <p:cNvPr id="8" name="Rectangle 7"/>
          <p:cNvSpPr/>
          <p:nvPr/>
        </p:nvSpPr>
        <p:spPr>
          <a:xfrm>
            <a:off x="3608832" y="1909967"/>
            <a:ext cx="5306945" cy="2862322"/>
          </a:xfrm>
          <a:prstGeom prst="rect">
            <a:avLst/>
          </a:prstGeom>
        </p:spPr>
        <p:txBody>
          <a:bodyPr wrap="square">
            <a:spAutoFit/>
          </a:bodyPr>
          <a:lstStyle/>
          <a:p>
            <a:r>
              <a:rPr lang="en-US" sz="1200" b="0" dirty="0">
                <a:solidFill>
                  <a:schemeClr val="bg2"/>
                </a:solidFill>
                <a:latin typeface="Graphik Black" panose="020B0A03030202060203" pitchFamily="34" charset="0"/>
              </a:rPr>
              <a:t>AWS CloudFormation gives developers and systems administrators an easy way to create and manage a collection of related AWS resources, provisioning and updating them in an orderly and predictable fashion.</a:t>
            </a:r>
          </a:p>
          <a:p>
            <a:endParaRPr lang="en-US" sz="1200" b="0" dirty="0">
              <a:solidFill>
                <a:schemeClr val="bg2"/>
              </a:solidFill>
              <a:latin typeface="Graphik Black" panose="020B0A03030202060203" pitchFamily="34" charset="0"/>
            </a:endParaRPr>
          </a:p>
          <a:p>
            <a:endParaRPr lang="en-US" sz="1200" b="0" dirty="0">
              <a:solidFill>
                <a:schemeClr val="bg2"/>
              </a:solidFill>
              <a:latin typeface="Graphik Black" panose="020B0A03030202060203" pitchFamily="34" charset="0"/>
            </a:endParaRPr>
          </a:p>
          <a:p>
            <a:r>
              <a:rPr lang="en-US" sz="1200" b="0" dirty="0">
                <a:solidFill>
                  <a:schemeClr val="bg2"/>
                </a:solidFill>
                <a:latin typeface="Graphik Black" panose="020B0A03030202060203" pitchFamily="34" charset="0"/>
              </a:rPr>
              <a:t>CloudFormation enables users to model and version control the architecture they want in the CloudFormation template files.</a:t>
            </a:r>
          </a:p>
          <a:p>
            <a:endParaRPr lang="en-US" sz="1200" b="0" dirty="0">
              <a:solidFill>
                <a:schemeClr val="bg2"/>
              </a:solidFill>
              <a:latin typeface="Graphik Black" panose="020B0A03030202060203" pitchFamily="34" charset="0"/>
            </a:endParaRPr>
          </a:p>
          <a:p>
            <a:endParaRPr lang="en-US" sz="1200" b="0" dirty="0">
              <a:solidFill>
                <a:schemeClr val="bg2"/>
              </a:solidFill>
              <a:latin typeface="Graphik Black" panose="020B0A03030202060203" pitchFamily="34" charset="0"/>
            </a:endParaRPr>
          </a:p>
          <a:p>
            <a:r>
              <a:rPr lang="en-US" sz="1200" b="0" dirty="0">
                <a:solidFill>
                  <a:schemeClr val="bg2"/>
                </a:solidFill>
                <a:latin typeface="Graphik Black" panose="020B0A03030202060203" pitchFamily="34" charset="0"/>
              </a:rPr>
              <a:t>The CloudFormation service can automatically create the desired architecture (CloudFormation stacks) from the template files, without burdening the users with writing complex provisioning code.</a:t>
            </a:r>
            <a:br>
              <a:rPr lang="en-US" sz="1200" b="0" dirty="0">
                <a:solidFill>
                  <a:schemeClr val="bg2"/>
                </a:solidFill>
                <a:latin typeface="Graphik Black" panose="020B0A03030202060203" pitchFamily="34" charset="0"/>
              </a:rPr>
            </a:br>
            <a:endParaRPr lang="en-US" sz="1200" b="0" dirty="0">
              <a:solidFill>
                <a:schemeClr val="bg2"/>
              </a:solidFill>
              <a:latin typeface="Graphik Black" panose="020B0A03030202060203" pitchFamily="34" charset="0"/>
            </a:endParaRPr>
          </a:p>
        </p:txBody>
      </p:sp>
      <p:pic>
        <p:nvPicPr>
          <p:cNvPr id="9" name="Picture 2" descr="https://upload.wikimedia.org/wikipedia/commons/thumb/3/31/AWS_Simple_Icons_Management-Tools_AWSCloudFormation.svg/2000px-AWS_Simple_Icons_Management-Tools_AWSCloudFormation.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12735" y="2131693"/>
            <a:ext cx="2410449" cy="24104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5777" y="1892813"/>
            <a:ext cx="1035377" cy="1035377"/>
          </a:xfrm>
          <a:prstGeom prst="rect">
            <a:avLst/>
          </a:prstGeom>
        </p:spPr>
      </p:pic>
      <p:pic>
        <p:nvPicPr>
          <p:cNvPr id="11" name="Picture 10">
            <a:hlinkClick r:id="rId3"/>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15777" y="3043455"/>
            <a:ext cx="1090872" cy="1090872"/>
          </a:xfrm>
          <a:prstGeom prst="rect">
            <a:avLst/>
          </a:prstGeom>
        </p:spPr>
      </p:pic>
      <p:pic>
        <p:nvPicPr>
          <p:cNvPr id="12" name="Picture 11">
            <a:hlinkClick r:id="rId3"/>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67459" y="4249592"/>
            <a:ext cx="1018750" cy="1018750"/>
          </a:xfrm>
          <a:prstGeom prst="rect">
            <a:avLst/>
          </a:prstGeom>
        </p:spPr>
      </p:pic>
    </p:spTree>
    <p:extLst>
      <p:ext uri="{BB962C8B-B14F-4D97-AF65-F5344CB8AC3E}">
        <p14:creationId xmlns:p14="http://schemas.microsoft.com/office/powerpoint/2010/main" val="32239130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Features and Benefits</a:t>
            </a:r>
          </a:p>
        </p:txBody>
      </p:sp>
    </p:spTree>
    <p:extLst>
      <p:ext uri="{BB962C8B-B14F-4D97-AF65-F5344CB8AC3E}">
        <p14:creationId xmlns:p14="http://schemas.microsoft.com/office/powerpoint/2010/main" val="3281133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Features and Benefits</a:t>
            </a:r>
          </a:p>
        </p:txBody>
      </p:sp>
      <p:sp>
        <p:nvSpPr>
          <p:cNvPr id="6" name="Footer Placeholder 5"/>
          <p:cNvSpPr>
            <a:spLocks noGrp="1"/>
          </p:cNvSpPr>
          <p:nvPr>
            <p:ph type="ftr" sz="quarter" idx="3"/>
          </p:nvPr>
        </p:nvSpPr>
        <p:spPr/>
        <p:txBody>
          <a:bodyPr/>
          <a:lstStyle/>
          <a:p>
            <a:r>
              <a:rPr lang="en-US"/>
              <a:t>Copyright © 2017 Accenture  All rights reserved.</a:t>
            </a:r>
            <a:endParaRPr lang="en-US" dirty="0"/>
          </a:p>
        </p:txBody>
      </p:sp>
      <p:sp>
        <p:nvSpPr>
          <p:cNvPr id="7" name="Slide Number Placeholder 6"/>
          <p:cNvSpPr>
            <a:spLocks noGrp="1"/>
          </p:cNvSpPr>
          <p:nvPr>
            <p:ph type="sldNum" sz="quarter" idx="4"/>
          </p:nvPr>
        </p:nvSpPr>
        <p:spPr/>
        <p:txBody>
          <a:bodyPr/>
          <a:lstStyle/>
          <a:p>
            <a:fld id="{4F9AC08D-23A9-440E-BCB9-AA1E9877CC38}" type="slidenum">
              <a:rPr lang="en-US" smtClean="0"/>
              <a:pPr/>
              <a:t>22</a:t>
            </a:fld>
            <a:endParaRPr lang="en-US" dirty="0"/>
          </a:p>
        </p:txBody>
      </p:sp>
      <p:pic>
        <p:nvPicPr>
          <p:cNvPr id="5" name="Picture 4"/>
          <p:cNvPicPr>
            <a:picLocks noChangeAspect="1"/>
          </p:cNvPicPr>
          <p:nvPr/>
        </p:nvPicPr>
        <p:blipFill>
          <a:blip r:embed="rId3"/>
          <a:stretch>
            <a:fillRect/>
          </a:stretch>
        </p:blipFill>
        <p:spPr>
          <a:xfrm>
            <a:off x="1746127" y="1014984"/>
            <a:ext cx="8699746" cy="5261304"/>
          </a:xfrm>
          <a:prstGeom prst="rect">
            <a:avLst/>
          </a:prstGeom>
        </p:spPr>
      </p:pic>
    </p:spTree>
    <p:extLst>
      <p:ext uri="{BB962C8B-B14F-4D97-AF65-F5344CB8AC3E}">
        <p14:creationId xmlns:p14="http://schemas.microsoft.com/office/powerpoint/2010/main" val="6703811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What is ADOP Blueprint?</a:t>
            </a:r>
          </a:p>
        </p:txBody>
      </p:sp>
    </p:spTree>
    <p:extLst>
      <p:ext uri="{BB962C8B-B14F-4D97-AF65-F5344CB8AC3E}">
        <p14:creationId xmlns:p14="http://schemas.microsoft.com/office/powerpoint/2010/main" val="39519439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ADOP Blueprint?</a:t>
            </a:r>
          </a:p>
        </p:txBody>
      </p:sp>
      <p:sp>
        <p:nvSpPr>
          <p:cNvPr id="4" name="Text Placeholder 3"/>
          <p:cNvSpPr>
            <a:spLocks noGrp="1"/>
          </p:cNvSpPr>
          <p:nvPr>
            <p:ph type="body" sz="quarter" idx="10"/>
          </p:nvPr>
        </p:nvSpPr>
        <p:spPr/>
        <p:txBody>
          <a:bodyPr/>
          <a:lstStyle/>
          <a:p>
            <a:r>
              <a:rPr lang="en-US" dirty="0"/>
              <a:t>Accenture DevOps Platform - ADOP</a:t>
            </a:r>
          </a:p>
        </p:txBody>
      </p:sp>
      <p:sp>
        <p:nvSpPr>
          <p:cNvPr id="6" name="Footer Placeholder 5"/>
          <p:cNvSpPr>
            <a:spLocks noGrp="1"/>
          </p:cNvSpPr>
          <p:nvPr>
            <p:ph type="ftr" sz="quarter" idx="3"/>
          </p:nvPr>
        </p:nvSpPr>
        <p:spPr/>
        <p:txBody>
          <a:bodyPr/>
          <a:lstStyle/>
          <a:p>
            <a:r>
              <a:rPr lang="en-US"/>
              <a:t>Copyright © 2017 Accenture  All rights reserved.</a:t>
            </a:r>
            <a:endParaRPr lang="en-US" dirty="0"/>
          </a:p>
        </p:txBody>
      </p:sp>
      <p:sp>
        <p:nvSpPr>
          <p:cNvPr id="7" name="Slide Number Placeholder 6"/>
          <p:cNvSpPr>
            <a:spLocks noGrp="1"/>
          </p:cNvSpPr>
          <p:nvPr>
            <p:ph type="sldNum" sz="quarter" idx="4"/>
          </p:nvPr>
        </p:nvSpPr>
        <p:spPr/>
        <p:txBody>
          <a:bodyPr/>
          <a:lstStyle/>
          <a:p>
            <a:fld id="{4F9AC08D-23A9-440E-BCB9-AA1E9877CC38}" type="slidenum">
              <a:rPr lang="en-US" smtClean="0"/>
              <a:pPr/>
              <a:t>24</a:t>
            </a:fld>
            <a:endParaRPr lang="en-US" dirty="0"/>
          </a:p>
        </p:txBody>
      </p:sp>
      <p:pic>
        <p:nvPicPr>
          <p:cNvPr id="8" name="Picture 7"/>
          <p:cNvPicPr>
            <a:picLocks noChangeAspect="1"/>
          </p:cNvPicPr>
          <p:nvPr/>
        </p:nvPicPr>
        <p:blipFill>
          <a:blip r:embed="rId3"/>
          <a:stretch>
            <a:fillRect/>
          </a:stretch>
        </p:blipFill>
        <p:spPr>
          <a:xfrm>
            <a:off x="1158430" y="1636776"/>
            <a:ext cx="9875139" cy="3621024"/>
          </a:xfrm>
          <a:prstGeom prst="rect">
            <a:avLst/>
          </a:prstGeom>
        </p:spPr>
      </p:pic>
    </p:spTree>
    <p:extLst>
      <p:ext uri="{BB962C8B-B14F-4D97-AF65-F5344CB8AC3E}">
        <p14:creationId xmlns:p14="http://schemas.microsoft.com/office/powerpoint/2010/main" val="36089279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3296" y="539496"/>
            <a:ext cx="6437376" cy="6035040"/>
          </a:xfrm>
        </p:spPr>
        <p:txBody>
          <a:bodyPr/>
          <a:lstStyle/>
          <a:p>
            <a:r>
              <a:rPr lang="en-US" dirty="0"/>
              <a:t>Brief Overview of ADOP GEN5 Architecture</a:t>
            </a:r>
          </a:p>
        </p:txBody>
      </p:sp>
    </p:spTree>
    <p:extLst>
      <p:ext uri="{BB962C8B-B14F-4D97-AF65-F5344CB8AC3E}">
        <p14:creationId xmlns:p14="http://schemas.microsoft.com/office/powerpoint/2010/main" val="20808879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Brief Overview of ADOP GEN5 Architecture</a:t>
            </a:r>
          </a:p>
        </p:txBody>
      </p:sp>
      <p:sp>
        <p:nvSpPr>
          <p:cNvPr id="6" name="Footer Placeholder 5"/>
          <p:cNvSpPr>
            <a:spLocks noGrp="1"/>
          </p:cNvSpPr>
          <p:nvPr>
            <p:ph type="ftr" sz="quarter" idx="3"/>
          </p:nvPr>
        </p:nvSpPr>
        <p:spPr/>
        <p:txBody>
          <a:bodyPr/>
          <a:lstStyle/>
          <a:p>
            <a:r>
              <a:rPr lang="en-US"/>
              <a:t>Copyright © 2017 Accenture  All rights reserved.</a:t>
            </a:r>
            <a:endParaRPr lang="en-US" dirty="0"/>
          </a:p>
        </p:txBody>
      </p:sp>
      <p:sp>
        <p:nvSpPr>
          <p:cNvPr id="7" name="Slide Number Placeholder 6"/>
          <p:cNvSpPr>
            <a:spLocks noGrp="1"/>
          </p:cNvSpPr>
          <p:nvPr>
            <p:ph type="sldNum" sz="quarter" idx="4"/>
          </p:nvPr>
        </p:nvSpPr>
        <p:spPr/>
        <p:txBody>
          <a:bodyPr/>
          <a:lstStyle/>
          <a:p>
            <a:fld id="{4F9AC08D-23A9-440E-BCB9-AA1E9877CC38}" type="slidenum">
              <a:rPr lang="en-US" smtClean="0"/>
              <a:pPr/>
              <a:t>26</a:t>
            </a:fld>
            <a:endParaRPr lang="en-US" dirty="0"/>
          </a:p>
        </p:txBody>
      </p:sp>
      <p:sp>
        <p:nvSpPr>
          <p:cNvPr id="293" name="Rounded Rectangle 279"/>
          <p:cNvSpPr/>
          <p:nvPr/>
        </p:nvSpPr>
        <p:spPr>
          <a:xfrm>
            <a:off x="3535680" y="1343710"/>
            <a:ext cx="6425282" cy="5238773"/>
          </a:xfrm>
          <a:prstGeom prst="roundRect">
            <a:avLst>
              <a:gd name="adj" fmla="val 9818"/>
            </a:avLst>
          </a:prstGeom>
          <a:solidFill>
            <a:srgbClr val="FFFFFF">
              <a:lumMod val="95000"/>
            </a:srgbClr>
          </a:solidFill>
          <a:ln w="9525" cap="flat" cmpd="sng" algn="ctr">
            <a:solidFill>
              <a:srgbClr val="010203"/>
            </a:solidFill>
            <a:prstDash val="solid"/>
          </a:ln>
          <a:effectLst/>
        </p:spPr>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10203"/>
              </a:solidFill>
              <a:effectLst/>
              <a:uLnTx/>
              <a:uFillTx/>
              <a:latin typeface="Calibri" panose="020F0502020204030204" pitchFamily="34" charset="0"/>
              <a:ea typeface="+mn-ea"/>
              <a:cs typeface="Arial"/>
            </a:endParaRPr>
          </a:p>
        </p:txBody>
      </p:sp>
      <p:sp>
        <p:nvSpPr>
          <p:cNvPr id="294" name="Rounded Rectangle 280"/>
          <p:cNvSpPr/>
          <p:nvPr/>
        </p:nvSpPr>
        <p:spPr>
          <a:xfrm>
            <a:off x="4795669" y="1961689"/>
            <a:ext cx="5046916" cy="4540358"/>
          </a:xfrm>
          <a:prstGeom prst="roundRect">
            <a:avLst>
              <a:gd name="adj" fmla="val 9818"/>
            </a:avLst>
          </a:prstGeom>
          <a:solidFill>
            <a:srgbClr val="FFFFFF"/>
          </a:solidFill>
          <a:ln w="6350" cap="flat" cmpd="sng" algn="ctr">
            <a:solidFill>
              <a:srgbClr val="FFFFFF">
                <a:lumMod val="50000"/>
              </a:srgbClr>
            </a:solidFill>
            <a:prstDash val="solid"/>
          </a:ln>
          <a:effectLst/>
        </p:spPr>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10203"/>
              </a:solidFill>
              <a:effectLst/>
              <a:uLnTx/>
              <a:uFillTx/>
              <a:latin typeface="Calibri" panose="020F0502020204030204" pitchFamily="34" charset="0"/>
              <a:ea typeface="+mn-ea"/>
              <a:cs typeface="Arial"/>
            </a:endParaRPr>
          </a:p>
        </p:txBody>
      </p:sp>
      <p:grpSp>
        <p:nvGrpSpPr>
          <p:cNvPr id="295" name="Group 294"/>
          <p:cNvGrpSpPr/>
          <p:nvPr/>
        </p:nvGrpSpPr>
        <p:grpSpPr>
          <a:xfrm>
            <a:off x="5481385" y="1535185"/>
            <a:ext cx="3508214" cy="975963"/>
            <a:chOff x="4616625" y="1516652"/>
            <a:chExt cx="3508214" cy="975963"/>
          </a:xfrm>
        </p:grpSpPr>
        <p:sp>
          <p:nvSpPr>
            <p:cNvPr id="296" name="TextBox 35"/>
            <p:cNvSpPr txBox="1">
              <a:spLocks noChangeArrowheads="1"/>
            </p:cNvSpPr>
            <p:nvPr/>
          </p:nvSpPr>
          <p:spPr bwMode="auto">
            <a:xfrm>
              <a:off x="5387844" y="1958032"/>
              <a:ext cx="2736995" cy="344710"/>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base">
                <a:lnSpc>
                  <a:spcPct val="80000"/>
                </a:lnSpc>
                <a:spcBef>
                  <a:spcPct val="0"/>
                </a:spcBef>
                <a:spcAft>
                  <a:spcPct val="0"/>
                </a:spcAft>
              </a:pPr>
              <a:r>
                <a:rPr lang="en-US" sz="2000" dirty="0">
                  <a:solidFill>
                    <a:srgbClr val="010203"/>
                  </a:solidFill>
                  <a:latin typeface="Calibri" panose="020F0502020204030204" pitchFamily="34" charset="0"/>
                  <a:ea typeface="Verdana" pitchFamily="34" charset="0"/>
                  <a:cs typeface="Helvetica Neue"/>
                </a:rPr>
                <a:t>Virtual Private Cloud</a:t>
              </a:r>
            </a:p>
          </p:txBody>
        </p:sp>
        <p:pic>
          <p:nvPicPr>
            <p:cNvPr id="297" name="Picture 296" descr="VPC-Clou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16625" y="1516652"/>
              <a:ext cx="976934" cy="975963"/>
            </a:xfrm>
            <a:prstGeom prst="rect">
              <a:avLst/>
            </a:prstGeom>
          </p:spPr>
        </p:pic>
      </p:grpSp>
      <p:grpSp>
        <p:nvGrpSpPr>
          <p:cNvPr id="298" name="Group 297"/>
          <p:cNvGrpSpPr/>
          <p:nvPr/>
        </p:nvGrpSpPr>
        <p:grpSpPr>
          <a:xfrm>
            <a:off x="3436471" y="4401286"/>
            <a:ext cx="1401623" cy="1342905"/>
            <a:chOff x="8811225" y="3020910"/>
            <a:chExt cx="1860670" cy="1784496"/>
          </a:xfrm>
        </p:grpSpPr>
        <p:pic>
          <p:nvPicPr>
            <p:cNvPr id="299" name="Picture 298" descr="VPC-Internet-Gateway.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60859" y="3020910"/>
              <a:ext cx="1370242" cy="1370242"/>
            </a:xfrm>
            <a:prstGeom prst="rect">
              <a:avLst/>
            </a:prstGeom>
          </p:spPr>
        </p:pic>
        <p:sp>
          <p:nvSpPr>
            <p:cNvPr id="300" name="TextBox 36"/>
            <p:cNvSpPr txBox="1">
              <a:spLocks noChangeArrowheads="1"/>
            </p:cNvSpPr>
            <p:nvPr/>
          </p:nvSpPr>
          <p:spPr bwMode="auto">
            <a:xfrm>
              <a:off x="8811225" y="4159212"/>
              <a:ext cx="1860670" cy="646194"/>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base">
                <a:lnSpc>
                  <a:spcPct val="80000"/>
                </a:lnSpc>
                <a:spcBef>
                  <a:spcPct val="0"/>
                </a:spcBef>
                <a:spcAft>
                  <a:spcPct val="0"/>
                </a:spcAft>
              </a:pPr>
              <a:r>
                <a:rPr lang="en-US" sz="1600" dirty="0">
                  <a:solidFill>
                    <a:srgbClr val="010203"/>
                  </a:solidFill>
                  <a:latin typeface="Calibri" panose="020F0502020204030204" pitchFamily="34" charset="0"/>
                  <a:ea typeface="Verdana" pitchFamily="34" charset="0"/>
                  <a:cs typeface="Helvetica Neue"/>
                </a:rPr>
                <a:t>VPC Internet</a:t>
              </a:r>
              <a:br>
                <a:rPr lang="en-US" sz="1600" dirty="0">
                  <a:solidFill>
                    <a:srgbClr val="010203"/>
                  </a:solidFill>
                  <a:latin typeface="Calibri" panose="020F0502020204030204" pitchFamily="34" charset="0"/>
                  <a:ea typeface="Verdana" pitchFamily="34" charset="0"/>
                  <a:cs typeface="Helvetica Neue"/>
                </a:rPr>
              </a:br>
              <a:r>
                <a:rPr lang="en-US" sz="1600" dirty="0">
                  <a:solidFill>
                    <a:srgbClr val="010203"/>
                  </a:solidFill>
                  <a:latin typeface="Calibri" panose="020F0502020204030204" pitchFamily="34" charset="0"/>
                  <a:ea typeface="Verdana" pitchFamily="34" charset="0"/>
                  <a:cs typeface="Helvetica Neue"/>
                </a:rPr>
                <a:t>Gateway</a:t>
              </a:r>
            </a:p>
          </p:txBody>
        </p:sp>
      </p:grpSp>
      <p:grpSp>
        <p:nvGrpSpPr>
          <p:cNvPr id="301" name="Group 300"/>
          <p:cNvGrpSpPr/>
          <p:nvPr/>
        </p:nvGrpSpPr>
        <p:grpSpPr>
          <a:xfrm>
            <a:off x="4847402" y="3568022"/>
            <a:ext cx="1110438" cy="1729094"/>
            <a:chOff x="3819357" y="4766511"/>
            <a:chExt cx="1110438" cy="1729094"/>
          </a:xfrm>
        </p:grpSpPr>
        <p:sp>
          <p:nvSpPr>
            <p:cNvPr id="302" name="Rounded Rectangle 307"/>
            <p:cNvSpPr/>
            <p:nvPr/>
          </p:nvSpPr>
          <p:spPr>
            <a:xfrm>
              <a:off x="3829464" y="5142413"/>
              <a:ext cx="1067106" cy="1353192"/>
            </a:xfrm>
            <a:prstGeom prst="roundRect">
              <a:avLst>
                <a:gd name="adj" fmla="val 9818"/>
              </a:avLst>
            </a:prstGeom>
            <a:solidFill>
              <a:srgbClr val="FFFFFF"/>
            </a:solidFill>
            <a:ln w="19050" cap="flat" cmpd="sng" algn="ctr">
              <a:solidFill>
                <a:srgbClr val="F7981F"/>
              </a:solidFill>
              <a:prstDash val="lgDash"/>
            </a:ln>
            <a:effectLst/>
          </p:spPr>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10203"/>
                </a:solidFill>
                <a:effectLst/>
                <a:uLnTx/>
                <a:uFillTx/>
                <a:latin typeface="Calibri" panose="020F0502020204030204" pitchFamily="34" charset="0"/>
                <a:ea typeface="+mn-ea"/>
                <a:cs typeface="Helvetica Neue"/>
              </a:endParaRPr>
            </a:p>
          </p:txBody>
        </p:sp>
        <p:pic>
          <p:nvPicPr>
            <p:cNvPr id="303" name="Picture 302" descr="Route-Tab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84903" y="4766511"/>
              <a:ext cx="813448" cy="812639"/>
            </a:xfrm>
            <a:prstGeom prst="rect">
              <a:avLst/>
            </a:prstGeom>
          </p:spPr>
        </p:pic>
        <p:grpSp>
          <p:nvGrpSpPr>
            <p:cNvPr id="304" name="Group 303"/>
            <p:cNvGrpSpPr/>
            <p:nvPr/>
          </p:nvGrpSpPr>
          <p:grpSpPr>
            <a:xfrm>
              <a:off x="3819357" y="5571158"/>
              <a:ext cx="1110438" cy="882496"/>
              <a:chOff x="8575238" y="4204246"/>
              <a:chExt cx="1474118" cy="1172691"/>
            </a:xfrm>
          </p:grpSpPr>
          <p:pic>
            <p:nvPicPr>
              <p:cNvPr id="305" name="Picture 304" descr="Route-53-Hosted-Zon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24292" y="4225489"/>
                <a:ext cx="731521" cy="731519"/>
              </a:xfrm>
              <a:prstGeom prst="rect">
                <a:avLst/>
              </a:prstGeom>
            </p:spPr>
          </p:pic>
          <p:sp>
            <p:nvSpPr>
              <p:cNvPr id="306" name="Rounded Rectangle 311"/>
              <p:cNvSpPr/>
              <p:nvPr/>
            </p:nvSpPr>
            <p:spPr>
              <a:xfrm>
                <a:off x="8750489" y="4204246"/>
                <a:ext cx="1079127" cy="1109261"/>
              </a:xfrm>
              <a:prstGeom prst="roundRect">
                <a:avLst>
                  <a:gd name="adj" fmla="val 9818"/>
                </a:avLst>
              </a:prstGeom>
              <a:noFill/>
              <a:ln w="6350" cap="flat" cmpd="sng" algn="ctr">
                <a:solidFill>
                  <a:srgbClr val="010203"/>
                </a:solidFill>
                <a:prstDash val="solid"/>
              </a:ln>
              <a:effectLst/>
            </p:spPr>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10203"/>
                  </a:solidFill>
                  <a:effectLst/>
                  <a:uLnTx/>
                  <a:uFillTx/>
                  <a:latin typeface="Calibri" panose="020F0502020204030204" pitchFamily="34" charset="0"/>
                  <a:ea typeface="+mn-ea"/>
                  <a:cs typeface="Arial"/>
                </a:endParaRPr>
              </a:p>
            </p:txBody>
          </p:sp>
          <p:sp>
            <p:nvSpPr>
              <p:cNvPr id="307" name="TextBox 36"/>
              <p:cNvSpPr txBox="1">
                <a:spLocks noChangeArrowheads="1"/>
              </p:cNvSpPr>
              <p:nvPr/>
            </p:nvSpPr>
            <p:spPr bwMode="auto">
              <a:xfrm>
                <a:off x="8575238" y="4856677"/>
                <a:ext cx="1474118" cy="520260"/>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8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10203"/>
                    </a:solidFill>
                    <a:effectLst/>
                    <a:uLnTx/>
                    <a:uFillTx/>
                    <a:latin typeface="Calibri" panose="020F0502020204030204" pitchFamily="34" charset="0"/>
                    <a:ea typeface="Verdana" pitchFamily="34" charset="0"/>
                    <a:cs typeface="Helvetica Neue"/>
                  </a:rPr>
                  <a:t>Public Route Default</a:t>
                </a:r>
              </a:p>
            </p:txBody>
          </p:sp>
        </p:grpSp>
      </p:grpSp>
      <p:grpSp>
        <p:nvGrpSpPr>
          <p:cNvPr id="308" name="Group 307"/>
          <p:cNvGrpSpPr/>
          <p:nvPr/>
        </p:nvGrpSpPr>
        <p:grpSpPr>
          <a:xfrm>
            <a:off x="3519125" y="3071147"/>
            <a:ext cx="1345452" cy="1283422"/>
            <a:chOff x="2263217" y="3093354"/>
            <a:chExt cx="1345452" cy="1283422"/>
          </a:xfrm>
        </p:grpSpPr>
        <p:pic>
          <p:nvPicPr>
            <p:cNvPr id="309" name="Picture 308" descr="EC2-Instance.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62375" y="3093354"/>
              <a:ext cx="951948" cy="951002"/>
            </a:xfrm>
            <a:prstGeom prst="rect">
              <a:avLst/>
            </a:prstGeom>
          </p:spPr>
        </p:pic>
        <p:sp>
          <p:nvSpPr>
            <p:cNvPr id="310" name="TextBox 36"/>
            <p:cNvSpPr txBox="1">
              <a:spLocks noChangeArrowheads="1"/>
            </p:cNvSpPr>
            <p:nvPr/>
          </p:nvSpPr>
          <p:spPr bwMode="auto">
            <a:xfrm>
              <a:off x="2263217" y="3890489"/>
              <a:ext cx="1345452" cy="48628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base">
                <a:lnSpc>
                  <a:spcPct val="80000"/>
                </a:lnSpc>
                <a:spcBef>
                  <a:spcPct val="0"/>
                </a:spcBef>
                <a:spcAft>
                  <a:spcPct val="0"/>
                </a:spcAft>
              </a:pPr>
              <a:r>
                <a:rPr lang="en-US" sz="1600" dirty="0">
                  <a:solidFill>
                    <a:srgbClr val="010203"/>
                  </a:solidFill>
                  <a:latin typeface="Calibri" panose="020F0502020204030204" pitchFamily="34" charset="0"/>
                  <a:ea typeface="Verdana" pitchFamily="34" charset="0"/>
                  <a:cs typeface="Helvetica Neue"/>
                </a:rPr>
                <a:t>EC2 Instance</a:t>
              </a:r>
            </a:p>
            <a:p>
              <a:pPr algn="ctr" fontAlgn="base">
                <a:lnSpc>
                  <a:spcPct val="80000"/>
                </a:lnSpc>
                <a:spcBef>
                  <a:spcPct val="0"/>
                </a:spcBef>
                <a:spcAft>
                  <a:spcPct val="0"/>
                </a:spcAft>
              </a:pPr>
              <a:r>
                <a:rPr lang="en-US" sz="1600" dirty="0">
                  <a:solidFill>
                    <a:srgbClr val="010203"/>
                  </a:solidFill>
                  <a:latin typeface="Calibri" panose="020F0502020204030204" pitchFamily="34" charset="0"/>
                  <a:ea typeface="Verdana" pitchFamily="34" charset="0"/>
                  <a:cs typeface="Helvetica Neue"/>
                </a:rPr>
                <a:t>(Jumpserver)</a:t>
              </a:r>
            </a:p>
          </p:txBody>
        </p:sp>
      </p:grpSp>
      <p:grpSp>
        <p:nvGrpSpPr>
          <p:cNvPr id="311" name="Group 310"/>
          <p:cNvGrpSpPr/>
          <p:nvPr/>
        </p:nvGrpSpPr>
        <p:grpSpPr>
          <a:xfrm>
            <a:off x="2091303" y="3032569"/>
            <a:ext cx="1518016" cy="1257875"/>
            <a:chOff x="1241599" y="3130602"/>
            <a:chExt cx="1518016" cy="1257875"/>
          </a:xfrm>
        </p:grpSpPr>
        <p:pic>
          <p:nvPicPr>
            <p:cNvPr id="312" name="Picture 311" descr="User.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94715" y="3130602"/>
              <a:ext cx="1175772" cy="1174603"/>
            </a:xfrm>
            <a:prstGeom prst="rect">
              <a:avLst/>
            </a:prstGeom>
          </p:spPr>
        </p:pic>
        <p:sp>
          <p:nvSpPr>
            <p:cNvPr id="313" name="TextBox 36"/>
            <p:cNvSpPr txBox="1">
              <a:spLocks noChangeArrowheads="1"/>
            </p:cNvSpPr>
            <p:nvPr/>
          </p:nvSpPr>
          <p:spPr bwMode="auto">
            <a:xfrm>
              <a:off x="1241599" y="4094294"/>
              <a:ext cx="1518016" cy="294183"/>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base">
                <a:lnSpc>
                  <a:spcPct val="80000"/>
                </a:lnSpc>
                <a:spcBef>
                  <a:spcPct val="0"/>
                </a:spcBef>
                <a:spcAft>
                  <a:spcPct val="0"/>
                </a:spcAft>
              </a:pPr>
              <a:r>
                <a:rPr lang="en-US" sz="1600" dirty="0">
                  <a:solidFill>
                    <a:srgbClr val="010203"/>
                  </a:solidFill>
                  <a:latin typeface="Calibri" panose="020F0502020204030204" pitchFamily="34" charset="0"/>
                  <a:ea typeface="Verdana" pitchFamily="34" charset="0"/>
                  <a:cs typeface="Helvetica Neue"/>
                </a:rPr>
                <a:t>Administrator</a:t>
              </a:r>
            </a:p>
          </p:txBody>
        </p:sp>
      </p:grpSp>
      <p:grpSp>
        <p:nvGrpSpPr>
          <p:cNvPr id="314" name="Group 313"/>
          <p:cNvGrpSpPr/>
          <p:nvPr/>
        </p:nvGrpSpPr>
        <p:grpSpPr>
          <a:xfrm>
            <a:off x="2573726" y="3000204"/>
            <a:ext cx="1104437" cy="783409"/>
            <a:chOff x="1708966" y="2981671"/>
            <a:chExt cx="1104437" cy="783409"/>
          </a:xfrm>
        </p:grpSpPr>
        <p:pic>
          <p:nvPicPr>
            <p:cNvPr id="315" name="Picture 3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69802" y="3232622"/>
              <a:ext cx="532988" cy="532458"/>
            </a:xfrm>
            <a:prstGeom prst="rect">
              <a:avLst/>
            </a:prstGeom>
          </p:spPr>
        </p:pic>
        <p:sp>
          <p:nvSpPr>
            <p:cNvPr id="316" name="TextBox 36"/>
            <p:cNvSpPr txBox="1">
              <a:spLocks noChangeArrowheads="1"/>
            </p:cNvSpPr>
            <p:nvPr/>
          </p:nvSpPr>
          <p:spPr bwMode="auto">
            <a:xfrm>
              <a:off x="1708966" y="2981671"/>
              <a:ext cx="1104437" cy="294183"/>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base">
                <a:lnSpc>
                  <a:spcPct val="80000"/>
                </a:lnSpc>
                <a:spcBef>
                  <a:spcPct val="0"/>
                </a:spcBef>
                <a:spcAft>
                  <a:spcPct val="0"/>
                </a:spcAft>
              </a:pPr>
              <a:r>
                <a:rPr lang="en-US" sz="1600" dirty="0" err="1">
                  <a:solidFill>
                    <a:srgbClr val="010203"/>
                  </a:solidFill>
                  <a:latin typeface="Calibri" panose="020F0502020204030204" pitchFamily="34" charset="0"/>
                  <a:ea typeface="Verdana" pitchFamily="34" charset="0"/>
                  <a:cs typeface="Helvetica Neue"/>
                </a:rPr>
                <a:t>PuttySSH</a:t>
              </a:r>
              <a:endParaRPr lang="en-US" sz="1600" dirty="0">
                <a:solidFill>
                  <a:srgbClr val="010203"/>
                </a:solidFill>
                <a:latin typeface="Calibri" panose="020F0502020204030204" pitchFamily="34" charset="0"/>
                <a:ea typeface="Verdana" pitchFamily="34" charset="0"/>
                <a:cs typeface="Helvetica Neue"/>
              </a:endParaRPr>
            </a:p>
          </p:txBody>
        </p:sp>
      </p:grpSp>
      <p:grpSp>
        <p:nvGrpSpPr>
          <p:cNvPr id="317" name="Group 316"/>
          <p:cNvGrpSpPr/>
          <p:nvPr/>
        </p:nvGrpSpPr>
        <p:grpSpPr>
          <a:xfrm>
            <a:off x="2265177" y="4315711"/>
            <a:ext cx="1315906" cy="1449404"/>
            <a:chOff x="10319917" y="1149236"/>
            <a:chExt cx="1746880" cy="1926015"/>
          </a:xfrm>
        </p:grpSpPr>
        <p:pic>
          <p:nvPicPr>
            <p:cNvPr id="318" name="Picture 317" descr="Workers.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19917" y="1149236"/>
              <a:ext cx="1746880" cy="1746880"/>
            </a:xfrm>
            <a:prstGeom prst="rect">
              <a:avLst/>
            </a:prstGeom>
          </p:spPr>
        </p:pic>
        <p:sp>
          <p:nvSpPr>
            <p:cNvPr id="319" name="TextBox 36"/>
            <p:cNvSpPr txBox="1">
              <a:spLocks noChangeArrowheads="1"/>
            </p:cNvSpPr>
            <p:nvPr/>
          </p:nvSpPr>
          <p:spPr bwMode="auto">
            <a:xfrm>
              <a:off x="10688976" y="2658088"/>
              <a:ext cx="1001302" cy="417163"/>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base">
                <a:lnSpc>
                  <a:spcPct val="80000"/>
                </a:lnSpc>
                <a:spcBef>
                  <a:spcPct val="0"/>
                </a:spcBef>
                <a:spcAft>
                  <a:spcPct val="0"/>
                </a:spcAft>
              </a:pPr>
              <a:r>
                <a:rPr lang="en-US" dirty="0">
                  <a:solidFill>
                    <a:srgbClr val="010203"/>
                  </a:solidFill>
                  <a:latin typeface="Calibri" panose="020F0502020204030204" pitchFamily="34" charset="0"/>
                  <a:ea typeface="Verdana" pitchFamily="34" charset="0"/>
                  <a:cs typeface="Helvetica Neue"/>
                </a:rPr>
                <a:t>Users</a:t>
              </a:r>
            </a:p>
          </p:txBody>
        </p:sp>
      </p:grpSp>
      <p:sp>
        <p:nvSpPr>
          <p:cNvPr id="320" name="Rounded Rectangle 325"/>
          <p:cNvSpPr/>
          <p:nvPr/>
        </p:nvSpPr>
        <p:spPr>
          <a:xfrm>
            <a:off x="6033229" y="2526706"/>
            <a:ext cx="3706966" cy="3903084"/>
          </a:xfrm>
          <a:prstGeom prst="roundRect">
            <a:avLst>
              <a:gd name="adj" fmla="val 9818"/>
            </a:avLst>
          </a:prstGeom>
          <a:solidFill>
            <a:srgbClr val="ED7D31">
              <a:lumMod val="20000"/>
              <a:lumOff val="80000"/>
            </a:srgbClr>
          </a:solidFill>
          <a:ln w="6350" cap="flat" cmpd="sng" algn="ctr">
            <a:solidFill>
              <a:srgbClr val="ED7D31"/>
            </a:solidFill>
            <a:prstDash val="dash"/>
          </a:ln>
          <a:effectLst/>
        </p:spPr>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10203"/>
              </a:solidFill>
              <a:effectLst/>
              <a:uLnTx/>
              <a:uFillTx/>
              <a:latin typeface="Calibri" panose="020F0502020204030204" pitchFamily="34" charset="0"/>
              <a:ea typeface="+mn-ea"/>
              <a:cs typeface="Arial"/>
            </a:endParaRPr>
          </a:p>
        </p:txBody>
      </p:sp>
      <p:grpSp>
        <p:nvGrpSpPr>
          <p:cNvPr id="321" name="Group 320"/>
          <p:cNvGrpSpPr/>
          <p:nvPr/>
        </p:nvGrpSpPr>
        <p:grpSpPr>
          <a:xfrm>
            <a:off x="2216632" y="1347094"/>
            <a:ext cx="1469452" cy="1482069"/>
            <a:chOff x="1351872" y="1328561"/>
            <a:chExt cx="1469452" cy="1482069"/>
          </a:xfrm>
        </p:grpSpPr>
        <p:pic>
          <p:nvPicPr>
            <p:cNvPr id="322" name="Picture 3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31594" y="1747150"/>
              <a:ext cx="719111" cy="653599"/>
            </a:xfrm>
            <a:prstGeom prst="rect">
              <a:avLst/>
            </a:prstGeom>
          </p:spPr>
        </p:pic>
        <p:pic>
          <p:nvPicPr>
            <p:cNvPr id="323" name="Picture 32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440021" y="2242035"/>
              <a:ext cx="430020" cy="429592"/>
            </a:xfrm>
            <a:prstGeom prst="rect">
              <a:avLst/>
            </a:prstGeom>
          </p:spPr>
        </p:pic>
        <p:sp>
          <p:nvSpPr>
            <p:cNvPr id="324" name="TextBox 323"/>
            <p:cNvSpPr txBox="1"/>
            <p:nvPr/>
          </p:nvSpPr>
          <p:spPr>
            <a:xfrm>
              <a:off x="1610620" y="2373587"/>
              <a:ext cx="1210704" cy="437043"/>
            </a:xfrm>
            <a:prstGeom prst="rect">
              <a:avLst/>
            </a:prstGeom>
            <a:noFill/>
          </p:spPr>
          <p:txBody>
            <a:bodyPr wrap="square" rtlCol="0">
              <a:spAutoFit/>
            </a:bodyPr>
            <a:lstStyle/>
            <a:p>
              <a:pPr eaLnBrk="0" fontAlgn="base" hangingPunct="0">
                <a:lnSpc>
                  <a:spcPct val="80000"/>
                </a:lnSpc>
                <a:spcBef>
                  <a:spcPct val="0"/>
                </a:spcBef>
                <a:spcAft>
                  <a:spcPct val="0"/>
                </a:spcAft>
              </a:pPr>
              <a:r>
                <a:rPr lang="en-US" sz="1400" dirty="0" err="1">
                  <a:solidFill>
                    <a:srgbClr val="010203"/>
                  </a:solidFill>
                  <a:latin typeface="Calibri" panose="020F0502020204030204" pitchFamily="34" charset="0"/>
                </a:rPr>
                <a:t>adop-docker</a:t>
              </a:r>
              <a:r>
                <a:rPr lang="en-US" sz="1400" dirty="0">
                  <a:solidFill>
                    <a:srgbClr val="010203"/>
                  </a:solidFill>
                  <a:latin typeface="Calibri" panose="020F0502020204030204" pitchFamily="34" charset="0"/>
                </a:rPr>
                <a:t>-</a:t>
              </a:r>
            </a:p>
            <a:p>
              <a:pPr eaLnBrk="0" fontAlgn="base" hangingPunct="0">
                <a:lnSpc>
                  <a:spcPct val="80000"/>
                </a:lnSpc>
                <a:spcBef>
                  <a:spcPct val="0"/>
                </a:spcBef>
                <a:spcAft>
                  <a:spcPct val="0"/>
                </a:spcAft>
              </a:pPr>
              <a:r>
                <a:rPr lang="en-US" sz="1400" dirty="0">
                  <a:solidFill>
                    <a:srgbClr val="010203"/>
                  </a:solidFill>
                  <a:latin typeface="Calibri" panose="020F0502020204030204" pitchFamily="34" charset="0"/>
                </a:rPr>
                <a:t>compose</a:t>
              </a:r>
            </a:p>
          </p:txBody>
        </p:sp>
        <p:sp>
          <p:nvSpPr>
            <p:cNvPr id="325" name="Rectangle 324"/>
            <p:cNvSpPr/>
            <p:nvPr/>
          </p:nvSpPr>
          <p:spPr>
            <a:xfrm>
              <a:off x="1351872" y="1328561"/>
              <a:ext cx="1388457" cy="313932"/>
            </a:xfrm>
            <a:prstGeom prst="rect">
              <a:avLst/>
            </a:prstGeom>
            <a:noFill/>
          </p:spPr>
          <p:txBody>
            <a:bodyPr wrap="none" lIns="91440" tIns="45720" rIns="91440" bIns="45720">
              <a:spAutoFit/>
            </a:bodyPr>
            <a:lstStyle/>
            <a:p>
              <a:pPr algn="ctr" eaLnBrk="0" fontAlgn="base" hangingPunct="0">
                <a:lnSpc>
                  <a:spcPct val="80000"/>
                </a:lnSpc>
                <a:spcBef>
                  <a:spcPct val="0"/>
                </a:spcBef>
                <a:spcAft>
                  <a:spcPct val="0"/>
                </a:spcAft>
              </a:pPr>
              <a:r>
                <a:rPr lang="en-US" b="1" dirty="0">
                  <a:ln w="0"/>
                  <a:solidFill>
                    <a:srgbClr val="5B9BD5"/>
                  </a:solidFill>
                  <a:effectLst>
                    <a:outerShdw blurRad="38100" dist="25400" dir="5400000" algn="ctr" rotWithShape="0">
                      <a:srgbClr val="6E747A">
                        <a:alpha val="43000"/>
                      </a:srgbClr>
                    </a:outerShdw>
                  </a:effectLst>
                  <a:latin typeface="Calibri" panose="020F0502020204030204" pitchFamily="34" charset="0"/>
                </a:rPr>
                <a:t>Inner Source</a:t>
              </a:r>
            </a:p>
          </p:txBody>
        </p:sp>
        <p:sp>
          <p:nvSpPr>
            <p:cNvPr id="326" name="Rectangle 325"/>
            <p:cNvSpPr/>
            <p:nvPr/>
          </p:nvSpPr>
          <p:spPr>
            <a:xfrm>
              <a:off x="1433114" y="1506020"/>
              <a:ext cx="1242777" cy="319446"/>
            </a:xfrm>
            <a:prstGeom prst="rect">
              <a:avLst/>
            </a:prstGeom>
            <a:noFill/>
          </p:spPr>
          <p:txBody>
            <a:bodyPr wrap="none" lIns="91440" tIns="45720" rIns="91440" bIns="45720">
              <a:spAutoFit/>
            </a:bodyPr>
            <a:lstStyle/>
            <a:p>
              <a:pPr algn="ctr" eaLnBrk="0" fontAlgn="base" hangingPunct="0">
                <a:lnSpc>
                  <a:spcPct val="80000"/>
                </a:lnSpc>
                <a:spcBef>
                  <a:spcPct val="0"/>
                </a:spcBef>
                <a:spcAft>
                  <a:spcPct val="0"/>
                </a:spcAft>
              </a:pPr>
              <a:r>
                <a:rPr lang="en-US" b="1" dirty="0">
                  <a:ln w="0"/>
                  <a:solidFill>
                    <a:srgbClr val="5B9BD5"/>
                  </a:solidFill>
                  <a:effectLst>
                    <a:outerShdw blurRad="38100" dist="25400" dir="5400000" algn="ctr" rotWithShape="0">
                      <a:srgbClr val="6E747A">
                        <a:alpha val="43000"/>
                      </a:srgbClr>
                    </a:outerShdw>
                  </a:effectLst>
                  <a:latin typeface="Calibri" panose="020F0502020204030204" pitchFamily="34" charset="0"/>
                </a:rPr>
                <a:t>(BitBucket)</a:t>
              </a:r>
            </a:p>
          </p:txBody>
        </p:sp>
      </p:grpSp>
      <p:grpSp>
        <p:nvGrpSpPr>
          <p:cNvPr id="327" name="Group 326"/>
          <p:cNvGrpSpPr/>
          <p:nvPr/>
        </p:nvGrpSpPr>
        <p:grpSpPr>
          <a:xfrm>
            <a:off x="4999595" y="5433525"/>
            <a:ext cx="902459" cy="887471"/>
            <a:chOff x="8977602" y="4993014"/>
            <a:chExt cx="1198024" cy="1179301"/>
          </a:xfrm>
        </p:grpSpPr>
        <p:sp>
          <p:nvSpPr>
            <p:cNvPr id="328" name="Rounded Rectangle 342"/>
            <p:cNvSpPr/>
            <p:nvPr/>
          </p:nvSpPr>
          <p:spPr>
            <a:xfrm>
              <a:off x="9043868" y="4993014"/>
              <a:ext cx="1079126" cy="1109261"/>
            </a:xfrm>
            <a:prstGeom prst="roundRect">
              <a:avLst>
                <a:gd name="adj" fmla="val 9818"/>
              </a:avLst>
            </a:prstGeom>
            <a:solidFill>
              <a:srgbClr val="FFFFFF"/>
            </a:solidFill>
            <a:ln w="6350" cap="flat" cmpd="sng" algn="ctr">
              <a:solidFill>
                <a:srgbClr val="010203"/>
              </a:solidFill>
              <a:prstDash val="solid"/>
            </a:ln>
            <a:effectLst/>
          </p:spPr>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10203"/>
                </a:solidFill>
                <a:effectLst/>
                <a:uLnTx/>
                <a:uFillTx/>
                <a:latin typeface="Calibri" panose="020F0502020204030204" pitchFamily="34" charset="0"/>
                <a:ea typeface="+mn-ea"/>
                <a:cs typeface="Arial"/>
              </a:endParaRPr>
            </a:p>
          </p:txBody>
        </p:sp>
        <p:grpSp>
          <p:nvGrpSpPr>
            <p:cNvPr id="329" name="Group 328"/>
            <p:cNvGrpSpPr/>
            <p:nvPr/>
          </p:nvGrpSpPr>
          <p:grpSpPr>
            <a:xfrm>
              <a:off x="9264591" y="5066017"/>
              <a:ext cx="607659" cy="627050"/>
              <a:chOff x="8667928" y="5066585"/>
              <a:chExt cx="607658" cy="627051"/>
            </a:xfrm>
          </p:grpSpPr>
          <p:sp>
            <p:nvSpPr>
              <p:cNvPr id="331" name="Oval 330"/>
              <p:cNvSpPr/>
              <p:nvPr/>
            </p:nvSpPr>
            <p:spPr>
              <a:xfrm>
                <a:off x="8667928" y="5066585"/>
                <a:ext cx="607658" cy="627051"/>
              </a:xfrm>
              <a:prstGeom prst="ellipse">
                <a:avLst/>
              </a:prstGeom>
              <a:solidFill>
                <a:srgbClr val="C00000"/>
              </a:solidFill>
              <a:ln w="25400" cap="flat" cmpd="sng" algn="ctr">
                <a:solidFill>
                  <a:srgbClr val="C00000"/>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Calibri" panose="020F0502020204030204" pitchFamily="34" charset="0"/>
                  <a:ea typeface="+mn-ea"/>
                  <a:cs typeface="+mn-cs"/>
                </a:endParaRPr>
              </a:p>
            </p:txBody>
          </p:sp>
          <p:pic>
            <p:nvPicPr>
              <p:cNvPr id="332" name="Picture 331"/>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832672" y="5178215"/>
                <a:ext cx="308707" cy="370450"/>
              </a:xfrm>
              <a:prstGeom prst="rect">
                <a:avLst/>
              </a:prstGeom>
            </p:spPr>
          </p:pic>
        </p:grpSp>
        <p:sp>
          <p:nvSpPr>
            <p:cNvPr id="330" name="TextBox 36"/>
            <p:cNvSpPr txBox="1">
              <a:spLocks noChangeArrowheads="1"/>
            </p:cNvSpPr>
            <p:nvPr/>
          </p:nvSpPr>
          <p:spPr bwMode="auto">
            <a:xfrm>
              <a:off x="8977602" y="5652054"/>
              <a:ext cx="1198024" cy="520261"/>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8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10203"/>
                  </a:solidFill>
                  <a:effectLst/>
                  <a:uLnTx/>
                  <a:uFillTx/>
                  <a:latin typeface="Calibri" panose="020F0502020204030204" pitchFamily="34" charset="0"/>
                  <a:ea typeface="Verdana" pitchFamily="34" charset="0"/>
                  <a:cs typeface="Helvetica Neue"/>
                </a:rPr>
                <a:t>Security Group</a:t>
              </a:r>
            </a:p>
          </p:txBody>
        </p:sp>
      </p:grpSp>
      <p:sp>
        <p:nvSpPr>
          <p:cNvPr id="333" name="Rounded Rectangle 347"/>
          <p:cNvSpPr/>
          <p:nvPr/>
        </p:nvSpPr>
        <p:spPr>
          <a:xfrm>
            <a:off x="6286038" y="3142887"/>
            <a:ext cx="3351782" cy="3207610"/>
          </a:xfrm>
          <a:prstGeom prst="roundRect">
            <a:avLst>
              <a:gd name="adj" fmla="val 9818"/>
            </a:avLst>
          </a:prstGeom>
          <a:solidFill>
            <a:srgbClr val="ED7D31">
              <a:lumMod val="60000"/>
              <a:lumOff val="40000"/>
            </a:srgbClr>
          </a:solidFill>
          <a:ln w="6350" cap="flat" cmpd="sng" algn="ctr">
            <a:solidFill>
              <a:srgbClr val="ED7D31"/>
            </a:solidFill>
            <a:prstDash val="solid"/>
          </a:ln>
          <a:effectLst/>
        </p:spPr>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10203"/>
              </a:solidFill>
              <a:effectLst/>
              <a:uLnTx/>
              <a:uFillTx/>
              <a:latin typeface="Calibri" panose="020F0502020204030204" pitchFamily="34" charset="0"/>
              <a:ea typeface="+mn-ea"/>
              <a:cs typeface="Arial"/>
            </a:endParaRPr>
          </a:p>
        </p:txBody>
      </p:sp>
      <p:grpSp>
        <p:nvGrpSpPr>
          <p:cNvPr id="334" name="Group 333"/>
          <p:cNvGrpSpPr/>
          <p:nvPr/>
        </p:nvGrpSpPr>
        <p:grpSpPr>
          <a:xfrm>
            <a:off x="6651108" y="2969221"/>
            <a:ext cx="2340096" cy="662791"/>
            <a:chOff x="5786348" y="2950688"/>
            <a:chExt cx="2340096" cy="662791"/>
          </a:xfrm>
        </p:grpSpPr>
        <p:pic>
          <p:nvPicPr>
            <p:cNvPr id="335" name="Picture 334" descr="EC2-Instance.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6348" y="2950688"/>
              <a:ext cx="663451" cy="662791"/>
            </a:xfrm>
            <a:prstGeom prst="rect">
              <a:avLst/>
            </a:prstGeom>
          </p:spPr>
        </p:pic>
        <p:sp>
          <p:nvSpPr>
            <p:cNvPr id="336" name="TextBox 36"/>
            <p:cNvSpPr txBox="1">
              <a:spLocks noChangeArrowheads="1"/>
            </p:cNvSpPr>
            <p:nvPr/>
          </p:nvSpPr>
          <p:spPr bwMode="auto">
            <a:xfrm>
              <a:off x="6345624" y="3133403"/>
              <a:ext cx="1780820" cy="338554"/>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base">
                <a:lnSpc>
                  <a:spcPct val="80000"/>
                </a:lnSpc>
                <a:spcBef>
                  <a:spcPct val="0"/>
                </a:spcBef>
                <a:spcAft>
                  <a:spcPct val="0"/>
                </a:spcAft>
              </a:pPr>
              <a:r>
                <a:rPr lang="en-US" sz="2000" dirty="0">
                  <a:solidFill>
                    <a:srgbClr val="010203"/>
                  </a:solidFill>
                  <a:latin typeface="Calibri" panose="020F0502020204030204" pitchFamily="34" charset="0"/>
                  <a:ea typeface="Verdana" pitchFamily="34" charset="0"/>
                  <a:cs typeface="Helvetica Neue"/>
                </a:rPr>
                <a:t>ADOP Instance</a:t>
              </a:r>
            </a:p>
          </p:txBody>
        </p:sp>
      </p:grpSp>
      <p:sp>
        <p:nvSpPr>
          <p:cNvPr id="337" name="Rounded Rectangle 351"/>
          <p:cNvSpPr/>
          <p:nvPr/>
        </p:nvSpPr>
        <p:spPr>
          <a:xfrm>
            <a:off x="6415873" y="3815059"/>
            <a:ext cx="3097008" cy="2451059"/>
          </a:xfrm>
          <a:prstGeom prst="roundRect">
            <a:avLst>
              <a:gd name="adj" fmla="val 9818"/>
            </a:avLst>
          </a:prstGeom>
          <a:solidFill>
            <a:srgbClr val="5B9BD5">
              <a:lumMod val="20000"/>
              <a:lumOff val="80000"/>
            </a:srgbClr>
          </a:solidFill>
          <a:ln w="6350" cap="flat" cmpd="sng" algn="ctr">
            <a:solidFill>
              <a:srgbClr val="4472C4"/>
            </a:solidFill>
            <a:prstDash val="dash"/>
          </a:ln>
          <a:effectLst/>
        </p:spPr>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10203"/>
              </a:solidFill>
              <a:effectLst/>
              <a:uLnTx/>
              <a:uFillTx/>
              <a:latin typeface="Calibri" panose="020F0502020204030204" pitchFamily="34" charset="0"/>
              <a:ea typeface="+mn-ea"/>
              <a:cs typeface="Arial"/>
            </a:endParaRPr>
          </a:p>
        </p:txBody>
      </p:sp>
      <p:grpSp>
        <p:nvGrpSpPr>
          <p:cNvPr id="338" name="Group 337"/>
          <p:cNvGrpSpPr/>
          <p:nvPr/>
        </p:nvGrpSpPr>
        <p:grpSpPr>
          <a:xfrm>
            <a:off x="6705611" y="3631555"/>
            <a:ext cx="2592286" cy="560905"/>
            <a:chOff x="5840851" y="3613022"/>
            <a:chExt cx="2592286" cy="560905"/>
          </a:xfrm>
        </p:grpSpPr>
        <p:pic>
          <p:nvPicPr>
            <p:cNvPr id="339" name="Picture 33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40851" y="3613022"/>
              <a:ext cx="561463" cy="560905"/>
            </a:xfrm>
            <a:prstGeom prst="rect">
              <a:avLst/>
            </a:prstGeom>
          </p:spPr>
        </p:pic>
        <p:sp>
          <p:nvSpPr>
            <p:cNvPr id="340" name="TextBox 36"/>
            <p:cNvSpPr txBox="1">
              <a:spLocks noChangeArrowheads="1"/>
            </p:cNvSpPr>
            <p:nvPr/>
          </p:nvSpPr>
          <p:spPr bwMode="auto">
            <a:xfrm>
              <a:off x="6148588" y="3796581"/>
              <a:ext cx="2284549" cy="338554"/>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base">
                <a:lnSpc>
                  <a:spcPct val="80000"/>
                </a:lnSpc>
                <a:spcBef>
                  <a:spcPct val="0"/>
                </a:spcBef>
                <a:spcAft>
                  <a:spcPct val="0"/>
                </a:spcAft>
              </a:pPr>
              <a:r>
                <a:rPr lang="en-US" sz="2000" dirty="0">
                  <a:solidFill>
                    <a:srgbClr val="010203"/>
                  </a:solidFill>
                  <a:latin typeface="Calibri" panose="020F0502020204030204" pitchFamily="34" charset="0"/>
                  <a:ea typeface="Verdana" pitchFamily="34" charset="0"/>
                  <a:cs typeface="Helvetica Neue"/>
                </a:rPr>
                <a:t>Docker Machine</a:t>
              </a:r>
            </a:p>
          </p:txBody>
        </p:sp>
      </p:grpSp>
      <p:grpSp>
        <p:nvGrpSpPr>
          <p:cNvPr id="341" name="Group 340"/>
          <p:cNvGrpSpPr/>
          <p:nvPr/>
        </p:nvGrpSpPr>
        <p:grpSpPr>
          <a:xfrm>
            <a:off x="6457146" y="4087227"/>
            <a:ext cx="3280227" cy="2187449"/>
            <a:chOff x="5592386" y="4055991"/>
            <a:chExt cx="3280227" cy="2085848"/>
          </a:xfrm>
        </p:grpSpPr>
        <p:cxnSp>
          <p:nvCxnSpPr>
            <p:cNvPr id="342" name="Elbow Connector 356"/>
            <p:cNvCxnSpPr>
              <a:stCxn id="345" idx="2"/>
              <a:endCxn id="370" idx="0"/>
            </p:cNvCxnSpPr>
            <p:nvPr/>
          </p:nvCxnSpPr>
          <p:spPr>
            <a:xfrm rot="5400000">
              <a:off x="6342167" y="4764937"/>
              <a:ext cx="832942" cy="758091"/>
            </a:xfrm>
            <a:prstGeom prst="bentConnector3">
              <a:avLst>
                <a:gd name="adj1" fmla="val 25325"/>
              </a:avLst>
            </a:prstGeom>
            <a:noFill/>
            <a:ln w="28575" cap="flat" cmpd="sng" algn="ctr">
              <a:solidFill>
                <a:srgbClr val="5B9BD5">
                  <a:shade val="95000"/>
                  <a:satMod val="105000"/>
                </a:srgbClr>
              </a:solidFill>
              <a:prstDash val="solid"/>
              <a:tailEnd type="triangle"/>
            </a:ln>
            <a:effectLst/>
          </p:spPr>
        </p:cxnSp>
        <p:cxnSp>
          <p:nvCxnSpPr>
            <p:cNvPr id="343" name="Elbow Connector 357"/>
            <p:cNvCxnSpPr>
              <a:stCxn id="345" idx="2"/>
              <a:endCxn id="374" idx="0"/>
            </p:cNvCxnSpPr>
            <p:nvPr/>
          </p:nvCxnSpPr>
          <p:spPr>
            <a:xfrm rot="5400000">
              <a:off x="6338306" y="4331532"/>
              <a:ext cx="403397" cy="1195358"/>
            </a:xfrm>
            <a:prstGeom prst="bentConnector3">
              <a:avLst>
                <a:gd name="adj1" fmla="val 51477"/>
              </a:avLst>
            </a:prstGeom>
            <a:noFill/>
            <a:ln w="28575" cap="flat" cmpd="sng" algn="ctr">
              <a:solidFill>
                <a:srgbClr val="5B9BD5">
                  <a:shade val="95000"/>
                  <a:satMod val="105000"/>
                </a:srgbClr>
              </a:solidFill>
              <a:prstDash val="solid"/>
              <a:tailEnd type="triangle"/>
            </a:ln>
            <a:effectLst/>
          </p:spPr>
        </p:cxnSp>
        <p:cxnSp>
          <p:nvCxnSpPr>
            <p:cNvPr id="344" name="Elbow Connector 358"/>
            <p:cNvCxnSpPr>
              <a:stCxn id="345" idx="2"/>
              <a:endCxn id="366" idx="0"/>
            </p:cNvCxnSpPr>
            <p:nvPr/>
          </p:nvCxnSpPr>
          <p:spPr>
            <a:xfrm rot="5400000">
              <a:off x="6869966" y="4870206"/>
              <a:ext cx="410409" cy="125025"/>
            </a:xfrm>
            <a:prstGeom prst="bentConnector3">
              <a:avLst>
                <a:gd name="adj1" fmla="val 50000"/>
              </a:avLst>
            </a:prstGeom>
            <a:noFill/>
            <a:ln w="28575" cap="flat" cmpd="sng" algn="ctr">
              <a:solidFill>
                <a:srgbClr val="5B9BD5">
                  <a:shade val="95000"/>
                  <a:satMod val="105000"/>
                </a:srgbClr>
              </a:solidFill>
              <a:prstDash val="solid"/>
              <a:tailEnd type="triangle"/>
            </a:ln>
            <a:effectLst/>
          </p:spPr>
        </p:cxnSp>
        <p:pic>
          <p:nvPicPr>
            <p:cNvPr id="345" name="Picture 6" descr="http://gwos.com/wp-content/uploads/2015/05/icon-hc-containers.png"/>
            <p:cNvPicPr>
              <a:picLocks noChangeAspect="1" noChangeArrowheads="1"/>
            </p:cNvPicPr>
            <p:nvPr/>
          </p:nvPicPr>
          <p:blipFill rotWithShape="1">
            <a:blip r:embed="rId14">
              <a:duotone>
                <a:srgbClr val="FFC000">
                  <a:shade val="45000"/>
                  <a:satMod val="135000"/>
                </a:srgbClr>
                <a:prstClr val="white"/>
              </a:duotone>
              <a:extLst>
                <a:ext uri="{28A0092B-C50C-407E-A947-70E740481C1C}">
                  <a14:useLocalDpi xmlns:a14="http://schemas.microsoft.com/office/drawing/2010/main" val="0"/>
                </a:ext>
              </a:extLst>
            </a:blip>
            <a:srcRect/>
            <a:stretch/>
          </p:blipFill>
          <p:spPr bwMode="auto">
            <a:xfrm>
              <a:off x="6701888" y="4055991"/>
              <a:ext cx="871591" cy="671522"/>
            </a:xfrm>
            <a:prstGeom prst="rect">
              <a:avLst/>
            </a:prstGeom>
            <a:noFill/>
            <a:extLst>
              <a:ext uri="{909E8E84-426E-40DD-AFC4-6F175D3DCCD1}">
                <a14:hiddenFill xmlns:a14="http://schemas.microsoft.com/office/drawing/2010/main">
                  <a:solidFill>
                    <a:srgbClr val="FFFFFF"/>
                  </a:solidFill>
                </a14:hiddenFill>
              </a:ext>
            </a:extLst>
          </p:spPr>
        </p:pic>
        <p:pic>
          <p:nvPicPr>
            <p:cNvPr id="346" name="Picture 4" descr="http://focusondocker.com/wp-content/uploads/slider-2-docker.pn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a:stretch/>
          </p:blipFill>
          <p:spPr bwMode="auto">
            <a:xfrm>
              <a:off x="6869367" y="4074307"/>
              <a:ext cx="579832" cy="229526"/>
            </a:xfrm>
            <a:prstGeom prst="rect">
              <a:avLst/>
            </a:prstGeom>
            <a:noFill/>
            <a:extLst>
              <a:ext uri="{909E8E84-426E-40DD-AFC4-6F175D3DCCD1}">
                <a14:hiddenFill xmlns:a14="http://schemas.microsoft.com/office/drawing/2010/main">
                  <a:solidFill>
                    <a:srgbClr val="FFFFFF"/>
                  </a:solidFill>
                </a14:hiddenFill>
              </a:ext>
            </a:extLst>
          </p:spPr>
        </p:pic>
        <p:sp>
          <p:nvSpPr>
            <p:cNvPr id="347" name="TextBox 346"/>
            <p:cNvSpPr txBox="1"/>
            <p:nvPr/>
          </p:nvSpPr>
          <p:spPr>
            <a:xfrm>
              <a:off x="6946253" y="4254271"/>
              <a:ext cx="848201" cy="486947"/>
            </a:xfrm>
            <a:prstGeom prst="rect">
              <a:avLst/>
            </a:prstGeom>
            <a:noFill/>
          </p:spPr>
          <p:txBody>
            <a:bodyPr wrap="square" rtlCol="0">
              <a:spAutoFit/>
              <a:scene3d>
                <a:camera prst="isometricRightUp"/>
                <a:lightRig rig="threePt" dir="t"/>
              </a:scene3d>
            </a:body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70AD47"/>
                  </a:solidFill>
                  <a:effectLst/>
                  <a:uLnTx/>
                  <a:uFillTx/>
                  <a:latin typeface="Calibri" panose="020F0502020204030204" pitchFamily="34" charset="0"/>
                </a:rPr>
                <a:t>docker</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70AD47"/>
                  </a:solidFill>
                  <a:effectLst/>
                  <a:uLnTx/>
                  <a:uFillTx/>
                  <a:latin typeface="Calibri" panose="020F0502020204030204" pitchFamily="34" charset="0"/>
                </a:rPr>
                <a:t>container</a:t>
              </a:r>
            </a:p>
          </p:txBody>
        </p:sp>
        <p:pic>
          <p:nvPicPr>
            <p:cNvPr id="348" name="Content Placeholder 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966179" y="4404953"/>
              <a:ext cx="133810" cy="117412"/>
            </a:xfrm>
            <a:prstGeom prst="rect">
              <a:avLst/>
            </a:prstGeom>
            <a:scene3d>
              <a:camera prst="isometricOffAxis1Left">
                <a:rot lat="1080000" lon="3000000" rev="0"/>
              </a:camera>
              <a:lightRig rig="threePt" dir="t"/>
            </a:scene3d>
          </p:spPr>
        </p:pic>
        <p:pic>
          <p:nvPicPr>
            <p:cNvPr id="349" name="Picture 6" descr="http://www.gabrielmatteson.com/wp-content/uploads/2014/04/Nginx-Logo-02-150x150.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694857" y="4285265"/>
              <a:ext cx="405132" cy="346536"/>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grpSp>
          <p:nvGrpSpPr>
            <p:cNvPr id="350" name="Group 349"/>
            <p:cNvGrpSpPr/>
            <p:nvPr/>
          </p:nvGrpSpPr>
          <p:grpSpPr>
            <a:xfrm>
              <a:off x="5592386" y="5130910"/>
              <a:ext cx="979051" cy="581909"/>
              <a:chOff x="2102304" y="4763220"/>
              <a:chExt cx="1607840" cy="1117225"/>
            </a:xfrm>
          </p:grpSpPr>
          <p:pic>
            <p:nvPicPr>
              <p:cNvPr id="374" name="Picture 6" descr="http://gwos.com/wp-content/uploads/2015/05/icon-hc-containers.png"/>
              <p:cNvPicPr>
                <a:picLocks noChangeAspect="1" noChangeArrowheads="1"/>
              </p:cNvPicPr>
              <p:nvPr/>
            </p:nvPicPr>
            <p:blipFill rotWithShape="1">
              <a:blip r:embed="rId18" cstate="print">
                <a:duotone>
                  <a:srgbClr val="FFFFFF">
                    <a:shade val="45000"/>
                    <a:satMod val="135000"/>
                  </a:srgbClr>
                  <a:prstClr val="white"/>
                </a:duotone>
                <a:extLst>
                  <a:ext uri="{28A0092B-C50C-407E-A947-70E740481C1C}">
                    <a14:useLocalDpi xmlns:a14="http://schemas.microsoft.com/office/drawing/2010/main" val="0"/>
                  </a:ext>
                </a:extLst>
              </a:blip>
              <a:srcRect/>
              <a:stretch/>
            </p:blipFill>
            <p:spPr bwMode="auto">
              <a:xfrm>
                <a:off x="2102304" y="4763220"/>
                <a:ext cx="1149368" cy="1090126"/>
              </a:xfrm>
              <a:prstGeom prst="rect">
                <a:avLst/>
              </a:prstGeom>
              <a:noFill/>
              <a:extLst>
                <a:ext uri="{909E8E84-426E-40DD-AFC4-6F175D3DCCD1}">
                  <a14:hiddenFill xmlns:a14="http://schemas.microsoft.com/office/drawing/2010/main">
                    <a:solidFill>
                      <a:srgbClr val="FFFFFF"/>
                    </a:solidFill>
                  </a14:hiddenFill>
                </a:ext>
              </a:extLst>
            </p:spPr>
          </p:pic>
          <p:sp>
            <p:nvSpPr>
              <p:cNvPr id="375" name="TextBox 374"/>
              <p:cNvSpPr txBox="1"/>
              <p:nvPr/>
            </p:nvSpPr>
            <p:spPr>
              <a:xfrm>
                <a:off x="2276157" y="5064260"/>
                <a:ext cx="1433987" cy="816185"/>
              </a:xfrm>
              <a:prstGeom prst="rect">
                <a:avLst/>
              </a:prstGeom>
              <a:noFill/>
            </p:spPr>
            <p:txBody>
              <a:bodyPr wrap="square" rtlCol="0">
                <a:spAutoFit/>
                <a:scene3d>
                  <a:camera prst="isometricRightUp"/>
                  <a:lightRig rig="threePt" dir="t"/>
                </a:scene3d>
              </a:body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70AD47"/>
                    </a:solidFill>
                    <a:effectLst/>
                    <a:uLnTx/>
                    <a:uFillTx/>
                    <a:latin typeface="Calibri" panose="020F0502020204030204" pitchFamily="34" charset="0"/>
                  </a:rPr>
                  <a:t>docker</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70AD47"/>
                    </a:solidFill>
                    <a:effectLst/>
                    <a:uLnTx/>
                    <a:uFillTx/>
                    <a:latin typeface="Calibri" panose="020F0502020204030204" pitchFamily="34" charset="0"/>
                  </a:rPr>
                  <a:t>container</a:t>
                </a:r>
              </a:p>
            </p:txBody>
          </p:sp>
          <p:pic>
            <p:nvPicPr>
              <p:cNvPr id="376" name="Picture 375"/>
              <p:cNvPicPr>
                <a:picLocks noChangeAspect="1"/>
              </p:cNvPicPr>
              <p:nvPr/>
            </p:nvPicPr>
            <p:blipFill>
              <a:blip r:embed="rId19" cstate="print">
                <a:clrChange>
                  <a:clrFrom>
                    <a:srgbClr val="FCFFFF"/>
                  </a:clrFrom>
                  <a:clrTo>
                    <a:srgbClr val="FCFFFF">
                      <a:alpha val="0"/>
                    </a:srgbClr>
                  </a:clrTo>
                </a:clrChange>
                <a:extLst>
                  <a:ext uri="{28A0092B-C50C-407E-A947-70E740481C1C}">
                    <a14:useLocalDpi xmlns:a14="http://schemas.microsoft.com/office/drawing/2010/main" val="0"/>
                  </a:ext>
                </a:extLst>
              </a:blip>
              <a:stretch>
                <a:fillRect/>
              </a:stretch>
            </p:blipFill>
            <p:spPr>
              <a:xfrm>
                <a:off x="2190353" y="5247083"/>
                <a:ext cx="396602" cy="395939"/>
              </a:xfrm>
              <a:prstGeom prst="rect">
                <a:avLst/>
              </a:prstGeom>
              <a:scene3d>
                <a:camera prst="isometricLeftDown"/>
                <a:lightRig rig="threePt" dir="t"/>
              </a:scene3d>
            </p:spPr>
          </p:pic>
          <p:pic>
            <p:nvPicPr>
              <p:cNvPr id="377" name="Picture 4" descr="http://focusondocker.com/wp-content/uploads/slider-2-docker.png"/>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a:stretch/>
            </p:blipFill>
            <p:spPr bwMode="auto">
              <a:xfrm>
                <a:off x="2355328" y="4856561"/>
                <a:ext cx="642125" cy="2971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1" name="Group 350"/>
            <p:cNvGrpSpPr/>
            <p:nvPr/>
          </p:nvGrpSpPr>
          <p:grpSpPr>
            <a:xfrm>
              <a:off x="6029654" y="5560456"/>
              <a:ext cx="965116" cy="581383"/>
              <a:chOff x="3749522" y="4775939"/>
              <a:chExt cx="1584956" cy="1116212"/>
            </a:xfrm>
          </p:grpSpPr>
          <p:pic>
            <p:nvPicPr>
              <p:cNvPr id="370" name="Picture 6" descr="http://gwos.com/wp-content/uploads/2015/05/icon-hc-containers.png"/>
              <p:cNvPicPr>
                <a:picLocks noChangeAspect="1" noChangeArrowheads="1"/>
              </p:cNvPicPr>
              <p:nvPr/>
            </p:nvPicPr>
            <p:blipFill rotWithShape="1">
              <a:blip r:embed="rId18" cstate="print">
                <a:duotone>
                  <a:srgbClr val="FFFFFF">
                    <a:shade val="45000"/>
                    <a:satMod val="135000"/>
                  </a:srgbClr>
                  <a:prstClr val="white"/>
                </a:duotone>
                <a:extLst>
                  <a:ext uri="{28A0092B-C50C-407E-A947-70E740481C1C}">
                    <a14:useLocalDpi xmlns:a14="http://schemas.microsoft.com/office/drawing/2010/main" val="0"/>
                  </a:ext>
                </a:extLst>
              </a:blip>
              <a:srcRect/>
              <a:stretch/>
            </p:blipFill>
            <p:spPr bwMode="auto">
              <a:xfrm>
                <a:off x="3749522" y="4775939"/>
                <a:ext cx="1149369" cy="1090124"/>
              </a:xfrm>
              <a:prstGeom prst="rect">
                <a:avLst/>
              </a:prstGeom>
              <a:noFill/>
              <a:extLst>
                <a:ext uri="{909E8E84-426E-40DD-AFC4-6F175D3DCCD1}">
                  <a14:hiddenFill xmlns:a14="http://schemas.microsoft.com/office/drawing/2010/main">
                    <a:solidFill>
                      <a:srgbClr val="FFFFFF"/>
                    </a:solidFill>
                  </a14:hiddenFill>
                </a:ext>
              </a:extLst>
            </p:spPr>
          </p:pic>
          <p:sp>
            <p:nvSpPr>
              <p:cNvPr id="371" name="TextBox 370"/>
              <p:cNvSpPr txBox="1"/>
              <p:nvPr/>
            </p:nvSpPr>
            <p:spPr>
              <a:xfrm>
                <a:off x="3900492" y="5075969"/>
                <a:ext cx="1433986" cy="816182"/>
              </a:xfrm>
              <a:prstGeom prst="rect">
                <a:avLst/>
              </a:prstGeom>
              <a:noFill/>
            </p:spPr>
            <p:txBody>
              <a:bodyPr wrap="square" rtlCol="0">
                <a:spAutoFit/>
                <a:scene3d>
                  <a:camera prst="isometricRightUp"/>
                  <a:lightRig rig="threePt" dir="t"/>
                </a:scene3d>
              </a:body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70AD47"/>
                    </a:solidFill>
                    <a:effectLst/>
                    <a:uLnTx/>
                    <a:uFillTx/>
                    <a:latin typeface="Calibri" panose="020F0502020204030204" pitchFamily="34" charset="0"/>
                  </a:rPr>
                  <a:t>docker</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70AD47"/>
                    </a:solidFill>
                    <a:effectLst/>
                    <a:uLnTx/>
                    <a:uFillTx/>
                    <a:latin typeface="Calibri" panose="020F0502020204030204" pitchFamily="34" charset="0"/>
                  </a:rPr>
                  <a:t>container</a:t>
                </a:r>
              </a:p>
            </p:txBody>
          </p:sp>
          <p:pic>
            <p:nvPicPr>
              <p:cNvPr id="372" name="Picture 4" descr="http://focusondocker.com/wp-content/uploads/slider-2-docker.png"/>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a:stretch/>
            </p:blipFill>
            <p:spPr bwMode="auto">
              <a:xfrm>
                <a:off x="4009494" y="4854128"/>
                <a:ext cx="642126" cy="297165"/>
              </a:xfrm>
              <a:prstGeom prst="rect">
                <a:avLst/>
              </a:prstGeom>
              <a:noFill/>
              <a:extLst>
                <a:ext uri="{909E8E84-426E-40DD-AFC4-6F175D3DCCD1}">
                  <a14:hiddenFill xmlns:a14="http://schemas.microsoft.com/office/drawing/2010/main">
                    <a:solidFill>
                      <a:srgbClr val="FFFFFF"/>
                    </a:solidFill>
                  </a14:hiddenFill>
                </a:ext>
              </a:extLst>
            </p:spPr>
          </p:pic>
          <p:pic>
            <p:nvPicPr>
              <p:cNvPr id="373" name="Picture 372"/>
              <p:cNvPicPr>
                <a:picLocks noChangeAspect="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52406" y="5197800"/>
                <a:ext cx="578152" cy="528317"/>
              </a:xfrm>
              <a:prstGeom prst="rect">
                <a:avLst/>
              </a:prstGeom>
              <a:scene3d>
                <a:camera prst="isometricLeftDown"/>
                <a:lightRig rig="threePt" dir="t"/>
              </a:scene3d>
            </p:spPr>
          </p:pic>
        </p:grpSp>
        <p:grpSp>
          <p:nvGrpSpPr>
            <p:cNvPr id="352" name="Group 351"/>
            <p:cNvGrpSpPr/>
            <p:nvPr/>
          </p:nvGrpSpPr>
          <p:grpSpPr>
            <a:xfrm>
              <a:off x="6662717" y="5137924"/>
              <a:ext cx="966812" cy="591464"/>
              <a:chOff x="5221499" y="4763214"/>
              <a:chExt cx="1587743" cy="1135566"/>
            </a:xfrm>
          </p:grpSpPr>
          <p:pic>
            <p:nvPicPr>
              <p:cNvPr id="366" name="Picture 6" descr="http://gwos.com/wp-content/uploads/2015/05/icon-hc-containers.png"/>
              <p:cNvPicPr>
                <a:picLocks noChangeAspect="1" noChangeArrowheads="1"/>
              </p:cNvPicPr>
              <p:nvPr/>
            </p:nvPicPr>
            <p:blipFill rotWithShape="1">
              <a:blip r:embed="rId18" cstate="print">
                <a:duotone>
                  <a:srgbClr val="FFFFFF">
                    <a:shade val="45000"/>
                    <a:satMod val="135000"/>
                  </a:srgbClr>
                  <a:prstClr val="white"/>
                </a:duotone>
                <a:extLst>
                  <a:ext uri="{28A0092B-C50C-407E-A947-70E740481C1C}">
                    <a14:useLocalDpi xmlns:a14="http://schemas.microsoft.com/office/drawing/2010/main" val="0"/>
                  </a:ext>
                </a:extLst>
              </a:blip>
              <a:srcRect/>
              <a:stretch/>
            </p:blipFill>
            <p:spPr bwMode="auto">
              <a:xfrm>
                <a:off x="5221499" y="4763214"/>
                <a:ext cx="1149370" cy="1090125"/>
              </a:xfrm>
              <a:prstGeom prst="rect">
                <a:avLst/>
              </a:prstGeom>
              <a:noFill/>
              <a:extLst>
                <a:ext uri="{909E8E84-426E-40DD-AFC4-6F175D3DCCD1}">
                  <a14:hiddenFill xmlns:a14="http://schemas.microsoft.com/office/drawing/2010/main">
                    <a:solidFill>
                      <a:srgbClr val="FFFFFF"/>
                    </a:solidFill>
                  </a14:hiddenFill>
                </a:ext>
              </a:extLst>
            </p:spPr>
          </p:pic>
          <p:sp>
            <p:nvSpPr>
              <p:cNvPr id="367" name="TextBox 366"/>
              <p:cNvSpPr txBox="1"/>
              <p:nvPr/>
            </p:nvSpPr>
            <p:spPr>
              <a:xfrm>
                <a:off x="5375255" y="5082596"/>
                <a:ext cx="1433987" cy="816184"/>
              </a:xfrm>
              <a:prstGeom prst="rect">
                <a:avLst/>
              </a:prstGeom>
              <a:noFill/>
            </p:spPr>
            <p:txBody>
              <a:bodyPr wrap="square" rtlCol="0">
                <a:spAutoFit/>
                <a:scene3d>
                  <a:camera prst="isometricRightUp"/>
                  <a:lightRig rig="threePt" dir="t"/>
                </a:scene3d>
              </a:body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70AD47"/>
                    </a:solidFill>
                    <a:effectLst/>
                    <a:uLnTx/>
                    <a:uFillTx/>
                    <a:latin typeface="Calibri" panose="020F0502020204030204" pitchFamily="34" charset="0"/>
                  </a:rPr>
                  <a:t>docker</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70AD47"/>
                    </a:solidFill>
                    <a:effectLst/>
                    <a:uLnTx/>
                    <a:uFillTx/>
                    <a:latin typeface="Calibri" panose="020F0502020204030204" pitchFamily="34" charset="0"/>
                  </a:rPr>
                  <a:t>container</a:t>
                </a:r>
              </a:p>
            </p:txBody>
          </p:sp>
          <p:pic>
            <p:nvPicPr>
              <p:cNvPr id="368" name="Picture 4" descr="http://focusondocker.com/wp-content/uploads/slider-2-docker.png"/>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a:stretch/>
            </p:blipFill>
            <p:spPr bwMode="auto">
              <a:xfrm>
                <a:off x="5509937" y="4851579"/>
                <a:ext cx="642126" cy="297166"/>
              </a:xfrm>
              <a:prstGeom prst="rect">
                <a:avLst/>
              </a:prstGeom>
              <a:noFill/>
              <a:extLst>
                <a:ext uri="{909E8E84-426E-40DD-AFC4-6F175D3DCCD1}">
                  <a14:hiddenFill xmlns:a14="http://schemas.microsoft.com/office/drawing/2010/main">
                    <a:solidFill>
                      <a:srgbClr val="FFFFFF"/>
                    </a:solidFill>
                  </a14:hiddenFill>
                </a:ext>
              </a:extLst>
            </p:spPr>
          </p:pic>
          <p:pic>
            <p:nvPicPr>
              <p:cNvPr id="369" name="Picture 36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296123" y="5216164"/>
                <a:ext cx="451010" cy="451009"/>
              </a:xfrm>
              <a:prstGeom prst="rect">
                <a:avLst/>
              </a:prstGeom>
              <a:scene3d>
                <a:camera prst="isometricLeftDown"/>
                <a:lightRig rig="threePt" dir="t"/>
              </a:scene3d>
            </p:spPr>
          </p:pic>
        </p:grpSp>
        <p:grpSp>
          <p:nvGrpSpPr>
            <p:cNvPr id="353" name="Group 352"/>
            <p:cNvGrpSpPr/>
            <p:nvPr/>
          </p:nvGrpSpPr>
          <p:grpSpPr>
            <a:xfrm>
              <a:off x="7424999" y="5142932"/>
              <a:ext cx="995709" cy="591464"/>
              <a:chOff x="4713167" y="3291575"/>
              <a:chExt cx="1635196" cy="1135568"/>
            </a:xfrm>
          </p:grpSpPr>
          <p:pic>
            <p:nvPicPr>
              <p:cNvPr id="362" name="Picture 6" descr="http://gwos.com/wp-content/uploads/2015/05/icon-hc-containers.png"/>
              <p:cNvPicPr>
                <a:picLocks noChangeAspect="1" noChangeArrowheads="1"/>
              </p:cNvPicPr>
              <p:nvPr/>
            </p:nvPicPr>
            <p:blipFill rotWithShape="1">
              <a:blip r:embed="rId18" cstate="print">
                <a:duotone>
                  <a:srgbClr val="FFFFFF">
                    <a:shade val="45000"/>
                    <a:satMod val="135000"/>
                  </a:srgbClr>
                  <a:prstClr val="white"/>
                </a:duotone>
                <a:extLst>
                  <a:ext uri="{28A0092B-C50C-407E-A947-70E740481C1C}">
                    <a14:useLocalDpi xmlns:a14="http://schemas.microsoft.com/office/drawing/2010/main" val="0"/>
                  </a:ext>
                </a:extLst>
              </a:blip>
              <a:srcRect/>
              <a:stretch/>
            </p:blipFill>
            <p:spPr bwMode="auto">
              <a:xfrm>
                <a:off x="4741382" y="3291575"/>
                <a:ext cx="1149370" cy="1090125"/>
              </a:xfrm>
              <a:prstGeom prst="rect">
                <a:avLst/>
              </a:prstGeom>
              <a:noFill/>
              <a:extLst>
                <a:ext uri="{909E8E84-426E-40DD-AFC4-6F175D3DCCD1}">
                  <a14:hiddenFill xmlns:a14="http://schemas.microsoft.com/office/drawing/2010/main">
                    <a:solidFill>
                      <a:srgbClr val="FFFFFF"/>
                    </a:solidFill>
                  </a14:hiddenFill>
                </a:ext>
              </a:extLst>
            </p:spPr>
          </p:pic>
          <p:sp>
            <p:nvSpPr>
              <p:cNvPr id="363" name="TextBox 362"/>
              <p:cNvSpPr txBox="1"/>
              <p:nvPr/>
            </p:nvSpPr>
            <p:spPr>
              <a:xfrm>
                <a:off x="4914375" y="3610959"/>
                <a:ext cx="1433988" cy="816184"/>
              </a:xfrm>
              <a:prstGeom prst="rect">
                <a:avLst/>
              </a:prstGeom>
              <a:noFill/>
            </p:spPr>
            <p:txBody>
              <a:bodyPr wrap="square" rtlCol="0">
                <a:spAutoFit/>
                <a:scene3d>
                  <a:camera prst="isometricRightUp"/>
                  <a:lightRig rig="threePt" dir="t"/>
                </a:scene3d>
              </a:body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70AD47"/>
                    </a:solidFill>
                    <a:effectLst/>
                    <a:uLnTx/>
                    <a:uFillTx/>
                    <a:latin typeface="Calibri" panose="020F0502020204030204" pitchFamily="34" charset="0"/>
                  </a:rPr>
                  <a:t>docker</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70AD47"/>
                    </a:solidFill>
                    <a:effectLst/>
                    <a:uLnTx/>
                    <a:uFillTx/>
                    <a:latin typeface="Calibri" panose="020F0502020204030204" pitchFamily="34" charset="0"/>
                  </a:rPr>
                  <a:t>container</a:t>
                </a:r>
              </a:p>
            </p:txBody>
          </p:sp>
          <p:pic>
            <p:nvPicPr>
              <p:cNvPr id="364" name="Picture 4" descr="http://focusondocker.com/wp-content/uploads/slider-2-docker.png"/>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a:stretch/>
            </p:blipFill>
            <p:spPr bwMode="auto">
              <a:xfrm>
                <a:off x="5029814" y="3379944"/>
                <a:ext cx="642127" cy="297166"/>
              </a:xfrm>
              <a:prstGeom prst="rect">
                <a:avLst/>
              </a:prstGeom>
              <a:noFill/>
              <a:extLst>
                <a:ext uri="{909E8E84-426E-40DD-AFC4-6F175D3DCCD1}">
                  <a14:hiddenFill xmlns:a14="http://schemas.microsoft.com/office/drawing/2010/main">
                    <a:solidFill>
                      <a:srgbClr val="FFFFFF"/>
                    </a:solidFill>
                  </a14:hiddenFill>
                </a:ext>
              </a:extLst>
            </p:spPr>
          </p:pic>
          <p:pic>
            <p:nvPicPr>
              <p:cNvPr id="365" name="Picture 364"/>
              <p:cNvPicPr>
                <a:picLocks noChangeAspect="1"/>
              </p:cNvPicPr>
              <p:nvPr/>
            </p:nvPicPr>
            <p:blipFill>
              <a:blip r:embed="rId2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13167" y="3804226"/>
                <a:ext cx="684948" cy="342475"/>
              </a:xfrm>
              <a:prstGeom prst="rect">
                <a:avLst/>
              </a:prstGeom>
              <a:scene3d>
                <a:camera prst="isometricLeftDown"/>
                <a:lightRig rig="threePt" dir="t"/>
              </a:scene3d>
            </p:spPr>
          </p:pic>
        </p:grpSp>
        <p:cxnSp>
          <p:nvCxnSpPr>
            <p:cNvPr id="354" name="Elbow Connector 368"/>
            <p:cNvCxnSpPr>
              <a:stCxn id="345" idx="2"/>
              <a:endCxn id="362" idx="0"/>
            </p:cNvCxnSpPr>
            <p:nvPr/>
          </p:nvCxnSpPr>
          <p:spPr>
            <a:xfrm rot="16200000" flipH="1">
              <a:off x="7257191" y="4608007"/>
              <a:ext cx="415419" cy="654437"/>
            </a:xfrm>
            <a:prstGeom prst="bentConnector3">
              <a:avLst>
                <a:gd name="adj1" fmla="val 50717"/>
              </a:avLst>
            </a:prstGeom>
            <a:noFill/>
            <a:ln w="28575" cap="flat" cmpd="sng" algn="ctr">
              <a:solidFill>
                <a:srgbClr val="5B9BD5">
                  <a:shade val="95000"/>
                  <a:satMod val="105000"/>
                </a:srgbClr>
              </a:solidFill>
              <a:prstDash val="solid"/>
              <a:tailEnd type="triangle"/>
            </a:ln>
            <a:effectLst/>
          </p:spPr>
        </p:cxnSp>
        <p:grpSp>
          <p:nvGrpSpPr>
            <p:cNvPr id="355" name="Group 354"/>
            <p:cNvGrpSpPr/>
            <p:nvPr/>
          </p:nvGrpSpPr>
          <p:grpSpPr>
            <a:xfrm>
              <a:off x="7894083" y="5556283"/>
              <a:ext cx="978530" cy="579464"/>
              <a:chOff x="-2016996" y="3509319"/>
              <a:chExt cx="1338224" cy="926463"/>
            </a:xfrm>
          </p:grpSpPr>
          <p:pic>
            <p:nvPicPr>
              <p:cNvPr id="358" name="Picture 6" descr="http://gwos.com/wp-content/uploads/2015/05/icon-hc-containers.png"/>
              <p:cNvPicPr>
                <a:picLocks noChangeAspect="1" noChangeArrowheads="1"/>
              </p:cNvPicPr>
              <p:nvPr/>
            </p:nvPicPr>
            <p:blipFill rotWithShape="1">
              <a:blip r:embed="rId18" cstate="print">
                <a:duotone>
                  <a:srgbClr val="FFFFFF">
                    <a:shade val="45000"/>
                    <a:satMod val="135000"/>
                  </a:srgbClr>
                  <a:prstClr val="white"/>
                </a:duotone>
                <a:extLst>
                  <a:ext uri="{28A0092B-C50C-407E-A947-70E740481C1C}">
                    <a14:useLocalDpi xmlns:a14="http://schemas.microsoft.com/office/drawing/2010/main" val="0"/>
                  </a:ext>
                </a:extLst>
              </a:blip>
              <a:srcRect/>
              <a:stretch/>
            </p:blipFill>
            <p:spPr bwMode="auto">
              <a:xfrm>
                <a:off x="-2016996" y="3509319"/>
                <a:ext cx="957144" cy="907805"/>
              </a:xfrm>
              <a:prstGeom prst="rect">
                <a:avLst/>
              </a:prstGeom>
              <a:noFill/>
              <a:extLst>
                <a:ext uri="{909E8E84-426E-40DD-AFC4-6F175D3DCCD1}">
                  <a14:hiddenFill xmlns:a14="http://schemas.microsoft.com/office/drawing/2010/main">
                    <a:solidFill>
                      <a:srgbClr val="FFFFFF"/>
                    </a:solidFill>
                  </a14:hiddenFill>
                </a:ext>
              </a:extLst>
            </p:spPr>
          </p:pic>
          <p:sp>
            <p:nvSpPr>
              <p:cNvPr id="359" name="TextBox 358"/>
              <p:cNvSpPr txBox="1"/>
              <p:nvPr/>
            </p:nvSpPr>
            <p:spPr>
              <a:xfrm>
                <a:off x="-1872932" y="3756101"/>
                <a:ext cx="1194160" cy="679681"/>
              </a:xfrm>
              <a:prstGeom prst="rect">
                <a:avLst/>
              </a:prstGeom>
              <a:noFill/>
            </p:spPr>
            <p:txBody>
              <a:bodyPr wrap="square" rtlCol="0">
                <a:spAutoFit/>
                <a:scene3d>
                  <a:camera prst="isometricRightUp"/>
                  <a:lightRig rig="threePt" dir="t"/>
                </a:scene3d>
              </a:body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70AD47"/>
                    </a:solidFill>
                    <a:effectLst/>
                    <a:uLnTx/>
                    <a:uFillTx/>
                    <a:latin typeface="Calibri" panose="020F0502020204030204" pitchFamily="34" charset="0"/>
                  </a:rPr>
                  <a:t>docker</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70AD47"/>
                    </a:solidFill>
                    <a:effectLst/>
                    <a:uLnTx/>
                    <a:uFillTx/>
                    <a:latin typeface="Calibri" panose="020F0502020204030204" pitchFamily="34" charset="0"/>
                  </a:rPr>
                  <a:t>container</a:t>
                </a:r>
              </a:p>
            </p:txBody>
          </p:sp>
          <p:pic>
            <p:nvPicPr>
              <p:cNvPr id="360" name="Picture 4" descr="http://focusondocker.com/wp-content/uploads/slider-2-docker.png"/>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a:stretch/>
            </p:blipFill>
            <p:spPr bwMode="auto">
              <a:xfrm>
                <a:off x="-1776800" y="3582910"/>
                <a:ext cx="534734" cy="247466"/>
              </a:xfrm>
              <a:prstGeom prst="rect">
                <a:avLst/>
              </a:prstGeom>
              <a:noFill/>
              <a:extLst>
                <a:ext uri="{909E8E84-426E-40DD-AFC4-6F175D3DCCD1}">
                  <a14:hiddenFill xmlns:a14="http://schemas.microsoft.com/office/drawing/2010/main">
                    <a:solidFill>
                      <a:srgbClr val="FFFFFF"/>
                    </a:solidFill>
                  </a14:hiddenFill>
                </a:ext>
              </a:extLst>
            </p:spPr>
          </p:pic>
          <p:pic>
            <p:nvPicPr>
              <p:cNvPr id="361" name="Picture 8" descr="https://raw.github.com/sensu/sensu-logo/master/sensu1_flat%20white%20bg_png.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2013907" y="3843341"/>
                <a:ext cx="504478" cy="438173"/>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grpSp>
        <p:cxnSp>
          <p:nvCxnSpPr>
            <p:cNvPr id="356" name="Elbow Connector 370"/>
            <p:cNvCxnSpPr>
              <a:stCxn id="345" idx="2"/>
              <a:endCxn id="358" idx="0"/>
            </p:cNvCxnSpPr>
            <p:nvPr/>
          </p:nvCxnSpPr>
          <p:spPr>
            <a:xfrm rot="16200000" flipH="1">
              <a:off x="7276467" y="4588729"/>
              <a:ext cx="828770" cy="1106342"/>
            </a:xfrm>
            <a:prstGeom prst="bentConnector3">
              <a:avLst>
                <a:gd name="adj1" fmla="val 25560"/>
              </a:avLst>
            </a:prstGeom>
            <a:noFill/>
            <a:ln w="28575" cap="flat" cmpd="sng" algn="ctr">
              <a:solidFill>
                <a:srgbClr val="5B9BD5">
                  <a:shade val="95000"/>
                  <a:satMod val="105000"/>
                </a:srgbClr>
              </a:solidFill>
              <a:prstDash val="solid"/>
              <a:tailEnd type="triangle"/>
            </a:ln>
            <a:effectLst/>
          </p:spPr>
        </p:cxnSp>
        <p:pic>
          <p:nvPicPr>
            <p:cNvPr id="357" name="Content Placeholder 7"/>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7047129" y="4751756"/>
              <a:ext cx="165418" cy="145146"/>
            </a:xfrm>
            <a:prstGeom prst="rect">
              <a:avLst/>
            </a:prstGeom>
          </p:spPr>
        </p:pic>
      </p:grpSp>
      <p:grpSp>
        <p:nvGrpSpPr>
          <p:cNvPr id="378" name="Group 377"/>
          <p:cNvGrpSpPr/>
          <p:nvPr/>
        </p:nvGrpSpPr>
        <p:grpSpPr>
          <a:xfrm>
            <a:off x="6696390" y="2343659"/>
            <a:ext cx="2219033" cy="616180"/>
            <a:chOff x="5831630" y="2325126"/>
            <a:chExt cx="2219033" cy="616180"/>
          </a:xfrm>
        </p:grpSpPr>
        <p:pic>
          <p:nvPicPr>
            <p:cNvPr id="379" name="Picture 378"/>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831630" y="2325126"/>
              <a:ext cx="513994" cy="616180"/>
            </a:xfrm>
            <a:prstGeom prst="rect">
              <a:avLst/>
            </a:prstGeom>
          </p:spPr>
        </p:pic>
        <p:sp>
          <p:nvSpPr>
            <p:cNvPr id="380" name="TextBox 36"/>
            <p:cNvSpPr txBox="1">
              <a:spLocks noChangeArrowheads="1"/>
            </p:cNvSpPr>
            <p:nvPr/>
          </p:nvSpPr>
          <p:spPr bwMode="auto">
            <a:xfrm>
              <a:off x="6304055" y="2524593"/>
              <a:ext cx="1746608" cy="338554"/>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base">
                <a:lnSpc>
                  <a:spcPct val="80000"/>
                </a:lnSpc>
                <a:spcBef>
                  <a:spcPct val="0"/>
                </a:spcBef>
                <a:spcAft>
                  <a:spcPct val="0"/>
                </a:spcAft>
              </a:pPr>
              <a:r>
                <a:rPr lang="en-US" sz="2000" dirty="0">
                  <a:solidFill>
                    <a:srgbClr val="010203"/>
                  </a:solidFill>
                  <a:latin typeface="Calibri" panose="020F0502020204030204" pitchFamily="34" charset="0"/>
                  <a:ea typeface="Verdana" pitchFamily="34" charset="0"/>
                  <a:cs typeface="Helvetica Neue"/>
                </a:rPr>
                <a:t>Public Subnet</a:t>
              </a:r>
            </a:p>
          </p:txBody>
        </p:sp>
      </p:grpSp>
      <p:sp>
        <p:nvSpPr>
          <p:cNvPr id="381" name="Down Arrow 395"/>
          <p:cNvSpPr/>
          <p:nvPr/>
        </p:nvSpPr>
        <p:spPr>
          <a:xfrm rot="5400000">
            <a:off x="4508769" y="4665800"/>
            <a:ext cx="455313" cy="471386"/>
          </a:xfrm>
          <a:prstGeom prst="downArrow">
            <a:avLst/>
          </a:prstGeom>
          <a:solidFill>
            <a:srgbClr val="FF0000"/>
          </a:solidFill>
          <a:ln w="25400" cap="flat" cmpd="sng" algn="ctr">
            <a:solidFill>
              <a:srgbClr val="FF0000"/>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Calibri" panose="020F0502020204030204" pitchFamily="34" charset="0"/>
              <a:ea typeface="+mn-ea"/>
              <a:cs typeface="+mn-cs"/>
            </a:endParaRPr>
          </a:p>
        </p:txBody>
      </p:sp>
      <p:grpSp>
        <p:nvGrpSpPr>
          <p:cNvPr id="382" name="Group 381"/>
          <p:cNvGrpSpPr/>
          <p:nvPr/>
        </p:nvGrpSpPr>
        <p:grpSpPr>
          <a:xfrm>
            <a:off x="3331288" y="3284696"/>
            <a:ext cx="569610" cy="487196"/>
            <a:chOff x="2466528" y="3266163"/>
            <a:chExt cx="569610" cy="487196"/>
          </a:xfrm>
        </p:grpSpPr>
        <p:sp>
          <p:nvSpPr>
            <p:cNvPr id="383" name="Down Arrow 397"/>
            <p:cNvSpPr/>
            <p:nvPr/>
          </p:nvSpPr>
          <p:spPr>
            <a:xfrm rot="16200000">
              <a:off x="2541961" y="3275833"/>
              <a:ext cx="487196" cy="467855"/>
            </a:xfrm>
            <a:prstGeom prst="downArrow">
              <a:avLst/>
            </a:prstGeom>
            <a:solidFill>
              <a:srgbClr val="FF0000"/>
            </a:solidFill>
            <a:ln w="25400" cap="flat" cmpd="sng" algn="ctr">
              <a:solidFill>
                <a:srgbClr val="FF0000"/>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384" name="TextBox 36"/>
            <p:cNvSpPr txBox="1">
              <a:spLocks noChangeArrowheads="1"/>
            </p:cNvSpPr>
            <p:nvPr/>
          </p:nvSpPr>
          <p:spPr bwMode="auto">
            <a:xfrm>
              <a:off x="2466528" y="3371355"/>
              <a:ext cx="569610" cy="289310"/>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8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panose="020F0502020204030204" pitchFamily="34" charset="0"/>
                  <a:ea typeface="Verdana" pitchFamily="34" charset="0"/>
                  <a:cs typeface="Helvetica Neue"/>
                </a:rPr>
                <a:t>VPN</a:t>
              </a:r>
            </a:p>
          </p:txBody>
        </p:sp>
      </p:grpSp>
      <p:sp>
        <p:nvSpPr>
          <p:cNvPr id="385" name="Down Arrow 399"/>
          <p:cNvSpPr/>
          <p:nvPr/>
        </p:nvSpPr>
        <p:spPr>
          <a:xfrm rot="5400000">
            <a:off x="5830623" y="5766907"/>
            <a:ext cx="487196" cy="423632"/>
          </a:xfrm>
          <a:prstGeom prst="downArrow">
            <a:avLst/>
          </a:prstGeom>
          <a:solidFill>
            <a:srgbClr val="FF0000"/>
          </a:solidFill>
          <a:ln w="25400" cap="flat" cmpd="sng" algn="ctr">
            <a:solidFill>
              <a:srgbClr val="FF0000"/>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386" name="Down Arrow 400"/>
          <p:cNvSpPr/>
          <p:nvPr/>
        </p:nvSpPr>
        <p:spPr>
          <a:xfrm rot="16200000">
            <a:off x="5804085" y="4568953"/>
            <a:ext cx="487196" cy="371371"/>
          </a:xfrm>
          <a:prstGeom prst="downArrow">
            <a:avLst/>
          </a:prstGeom>
          <a:solidFill>
            <a:srgbClr val="FF0000"/>
          </a:solidFill>
          <a:ln w="25400" cap="flat" cmpd="sng" algn="ctr">
            <a:solidFill>
              <a:srgbClr val="FF0000"/>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387" name="Left-Right Arrow 401"/>
          <p:cNvSpPr/>
          <p:nvPr/>
        </p:nvSpPr>
        <p:spPr bwMode="auto">
          <a:xfrm>
            <a:off x="3199768" y="4695586"/>
            <a:ext cx="644208" cy="416274"/>
          </a:xfrm>
          <a:prstGeom prst="leftRightArrow">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lnSpc>
                <a:spcPct val="80000"/>
              </a:lnSpc>
              <a:spcBef>
                <a:spcPct val="0"/>
              </a:spcBef>
              <a:spcAft>
                <a:spcPct val="0"/>
              </a:spcAft>
            </a:pPr>
            <a:endParaRPr lang="en-US" sz="3200" b="1">
              <a:solidFill>
                <a:srgbClr val="010203"/>
              </a:solidFill>
              <a:latin typeface="Arial" charset="0"/>
            </a:endParaRPr>
          </a:p>
        </p:txBody>
      </p:sp>
    </p:spTree>
    <p:extLst>
      <p:ext uri="{BB962C8B-B14F-4D97-AF65-F5344CB8AC3E}">
        <p14:creationId xmlns:p14="http://schemas.microsoft.com/office/powerpoint/2010/main" val="4037822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8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3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3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4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1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9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8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8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2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8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8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1" nodeType="clickEffect">
                                  <p:stCondLst>
                                    <p:cond delay="0"/>
                                  </p:stCondLst>
                                  <p:childTnLst>
                                    <p:set>
                                      <p:cBhvr>
                                        <p:cTn id="86" dur="1" fill="hold">
                                          <p:stCondLst>
                                            <p:cond delay="0"/>
                                          </p:stCondLst>
                                        </p:cTn>
                                        <p:tgtEl>
                                          <p:spTgt spid="3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 grpId="0" animBg="1"/>
      <p:bldP spid="294" grpId="0" animBg="1"/>
      <p:bldP spid="320" grpId="0" animBg="1"/>
      <p:bldP spid="333" grpId="0" animBg="1"/>
      <p:bldP spid="337" grpId="0" animBg="1"/>
      <p:bldP spid="381" grpId="0" animBg="1"/>
      <p:bldP spid="385" grpId="0" animBg="1"/>
      <p:bldP spid="386" grpId="0" animBg="1"/>
      <p:bldP spid="387" grpId="0" animBg="1"/>
      <p:bldP spid="387"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3296" y="539496"/>
            <a:ext cx="7571232" cy="6035040"/>
          </a:xfrm>
        </p:spPr>
        <p:txBody>
          <a:bodyPr/>
          <a:lstStyle/>
          <a:p>
            <a:r>
              <a:rPr lang="en-US" dirty="0"/>
              <a:t>Brief Overview of AWS Cloud</a:t>
            </a:r>
            <a:br>
              <a:rPr lang="en-US" dirty="0"/>
            </a:br>
            <a:r>
              <a:rPr lang="en-US" dirty="0"/>
              <a:t>Formation</a:t>
            </a:r>
          </a:p>
        </p:txBody>
      </p:sp>
    </p:spTree>
    <p:extLst>
      <p:ext uri="{BB962C8B-B14F-4D97-AF65-F5344CB8AC3E}">
        <p14:creationId xmlns:p14="http://schemas.microsoft.com/office/powerpoint/2010/main" val="32816940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Brief Overview of AWS Cloud Formation</a:t>
            </a:r>
          </a:p>
        </p:txBody>
      </p:sp>
      <p:sp>
        <p:nvSpPr>
          <p:cNvPr id="6" name="Footer Placeholder 5"/>
          <p:cNvSpPr>
            <a:spLocks noGrp="1"/>
          </p:cNvSpPr>
          <p:nvPr>
            <p:ph type="ftr" sz="quarter" idx="3"/>
          </p:nvPr>
        </p:nvSpPr>
        <p:spPr/>
        <p:txBody>
          <a:bodyPr/>
          <a:lstStyle/>
          <a:p>
            <a:r>
              <a:rPr lang="en-US"/>
              <a:t>Copyright © 2017 Accenture  All rights reserved.</a:t>
            </a:r>
            <a:endParaRPr lang="en-US" dirty="0"/>
          </a:p>
        </p:txBody>
      </p:sp>
      <p:sp>
        <p:nvSpPr>
          <p:cNvPr id="7" name="Slide Number Placeholder 6"/>
          <p:cNvSpPr>
            <a:spLocks noGrp="1"/>
          </p:cNvSpPr>
          <p:nvPr>
            <p:ph type="sldNum" sz="quarter" idx="4"/>
          </p:nvPr>
        </p:nvSpPr>
        <p:spPr/>
        <p:txBody>
          <a:bodyPr/>
          <a:lstStyle/>
          <a:p>
            <a:fld id="{4F9AC08D-23A9-440E-BCB9-AA1E9877CC38}" type="slidenum">
              <a:rPr lang="en-US" smtClean="0"/>
              <a:pPr/>
              <a:t>28</a:t>
            </a:fld>
            <a:endParaRPr lang="en-US" dirty="0"/>
          </a:p>
        </p:txBody>
      </p:sp>
      <p:grpSp>
        <p:nvGrpSpPr>
          <p:cNvPr id="103" name="Group 102"/>
          <p:cNvGrpSpPr/>
          <p:nvPr/>
        </p:nvGrpSpPr>
        <p:grpSpPr>
          <a:xfrm>
            <a:off x="2887164" y="1291074"/>
            <a:ext cx="6417673" cy="4984838"/>
            <a:chOff x="1904066" y="1531166"/>
            <a:chExt cx="6417673" cy="4984838"/>
          </a:xfrm>
        </p:grpSpPr>
        <p:grpSp>
          <p:nvGrpSpPr>
            <p:cNvPr id="104" name="Group 103"/>
            <p:cNvGrpSpPr/>
            <p:nvPr/>
          </p:nvGrpSpPr>
          <p:grpSpPr>
            <a:xfrm>
              <a:off x="1904066" y="1531166"/>
              <a:ext cx="6406114" cy="4966862"/>
              <a:chOff x="1904066" y="1531166"/>
              <a:chExt cx="6406114" cy="4966862"/>
            </a:xfrm>
          </p:grpSpPr>
          <p:sp>
            <p:nvSpPr>
              <p:cNvPr id="110" name="Rounded Rectangle 358"/>
              <p:cNvSpPr/>
              <p:nvPr/>
            </p:nvSpPr>
            <p:spPr>
              <a:xfrm>
                <a:off x="3263264" y="1957670"/>
                <a:ext cx="5046916" cy="4540358"/>
              </a:xfrm>
              <a:prstGeom prst="roundRect">
                <a:avLst>
                  <a:gd name="adj" fmla="val 9818"/>
                </a:avLst>
              </a:prstGeom>
              <a:solidFill>
                <a:srgbClr val="FFFFFF"/>
              </a:solidFill>
              <a:ln w="6350" cap="flat" cmpd="sng" algn="ctr">
                <a:solidFill>
                  <a:srgbClr val="FFFFFF">
                    <a:lumMod val="50000"/>
                  </a:srgbClr>
                </a:solidFill>
                <a:prstDash val="solid"/>
              </a:ln>
              <a:effectLst/>
            </p:spPr>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10203"/>
                  </a:solidFill>
                  <a:effectLst/>
                  <a:uLnTx/>
                  <a:uFillTx/>
                  <a:latin typeface="Calibri" panose="020F0502020204030204" pitchFamily="34" charset="0"/>
                  <a:ea typeface="+mn-ea"/>
                  <a:cs typeface="Arial"/>
                </a:endParaRPr>
              </a:p>
            </p:txBody>
          </p:sp>
          <p:grpSp>
            <p:nvGrpSpPr>
              <p:cNvPr id="111" name="Group 110"/>
              <p:cNvGrpSpPr/>
              <p:nvPr/>
            </p:nvGrpSpPr>
            <p:grpSpPr>
              <a:xfrm>
                <a:off x="3948980" y="1531166"/>
                <a:ext cx="3508214" cy="975963"/>
                <a:chOff x="4616625" y="1516652"/>
                <a:chExt cx="3508214" cy="975963"/>
              </a:xfrm>
            </p:grpSpPr>
            <p:sp>
              <p:nvSpPr>
                <p:cNvPr id="180" name="TextBox 35"/>
                <p:cNvSpPr txBox="1">
                  <a:spLocks noChangeArrowheads="1"/>
                </p:cNvSpPr>
                <p:nvPr/>
              </p:nvSpPr>
              <p:spPr bwMode="auto">
                <a:xfrm>
                  <a:off x="5387844" y="1958032"/>
                  <a:ext cx="2736995" cy="344710"/>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8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10203"/>
                      </a:solidFill>
                      <a:effectLst/>
                      <a:uLnTx/>
                      <a:uFillTx/>
                      <a:latin typeface="Calibri" panose="020F0502020204030204" pitchFamily="34" charset="0"/>
                      <a:ea typeface="Verdana" pitchFamily="34" charset="0"/>
                      <a:cs typeface="Helvetica Neue"/>
                    </a:rPr>
                    <a:t>Virtual Private Cloud</a:t>
                  </a:r>
                </a:p>
              </p:txBody>
            </p:sp>
            <p:pic>
              <p:nvPicPr>
                <p:cNvPr id="181" name="Picture 180" descr="VPC-Clou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16625" y="1516652"/>
                  <a:ext cx="976934" cy="975963"/>
                </a:xfrm>
                <a:prstGeom prst="rect">
                  <a:avLst/>
                </a:prstGeom>
              </p:spPr>
            </p:pic>
          </p:grpSp>
          <p:grpSp>
            <p:nvGrpSpPr>
              <p:cNvPr id="112" name="Group 111"/>
              <p:cNvGrpSpPr/>
              <p:nvPr/>
            </p:nvGrpSpPr>
            <p:grpSpPr>
              <a:xfrm>
                <a:off x="1904066" y="4397267"/>
                <a:ext cx="1401623" cy="1342905"/>
                <a:chOff x="8811225" y="3020910"/>
                <a:chExt cx="1860670" cy="1784496"/>
              </a:xfrm>
            </p:grpSpPr>
            <p:pic>
              <p:nvPicPr>
                <p:cNvPr id="178" name="Picture 177" descr="VPC-Internet-Gateway.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60859" y="3020910"/>
                  <a:ext cx="1370242" cy="1370242"/>
                </a:xfrm>
                <a:prstGeom prst="rect">
                  <a:avLst/>
                </a:prstGeom>
              </p:spPr>
            </p:pic>
            <p:sp>
              <p:nvSpPr>
                <p:cNvPr id="179" name="TextBox 36"/>
                <p:cNvSpPr txBox="1">
                  <a:spLocks noChangeArrowheads="1"/>
                </p:cNvSpPr>
                <p:nvPr/>
              </p:nvSpPr>
              <p:spPr bwMode="auto">
                <a:xfrm>
                  <a:off x="8811225" y="4159212"/>
                  <a:ext cx="1860670" cy="646194"/>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8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10203"/>
                      </a:solidFill>
                      <a:effectLst/>
                      <a:uLnTx/>
                      <a:uFillTx/>
                      <a:latin typeface="Calibri" panose="020F0502020204030204" pitchFamily="34" charset="0"/>
                      <a:ea typeface="Verdana" pitchFamily="34" charset="0"/>
                      <a:cs typeface="Helvetica Neue"/>
                    </a:rPr>
                    <a:t>VPC Internet</a:t>
                  </a:r>
                  <a:br>
                    <a:rPr kumimoji="0" lang="en-US" sz="1600" b="0" i="0" u="none" strike="noStrike" kern="1200" cap="none" spc="0" normalizeH="0" baseline="0" noProof="0" dirty="0">
                      <a:ln>
                        <a:noFill/>
                      </a:ln>
                      <a:solidFill>
                        <a:srgbClr val="010203"/>
                      </a:solidFill>
                      <a:effectLst/>
                      <a:uLnTx/>
                      <a:uFillTx/>
                      <a:latin typeface="Calibri" panose="020F0502020204030204" pitchFamily="34" charset="0"/>
                      <a:ea typeface="Verdana" pitchFamily="34" charset="0"/>
                      <a:cs typeface="Helvetica Neue"/>
                    </a:rPr>
                  </a:br>
                  <a:r>
                    <a:rPr kumimoji="0" lang="en-US" sz="1600" b="0" i="0" u="none" strike="noStrike" kern="1200" cap="none" spc="0" normalizeH="0" baseline="0" noProof="0" dirty="0">
                      <a:ln>
                        <a:noFill/>
                      </a:ln>
                      <a:solidFill>
                        <a:srgbClr val="010203"/>
                      </a:solidFill>
                      <a:effectLst/>
                      <a:uLnTx/>
                      <a:uFillTx/>
                      <a:latin typeface="Calibri" panose="020F0502020204030204" pitchFamily="34" charset="0"/>
                      <a:ea typeface="Verdana" pitchFamily="34" charset="0"/>
                      <a:cs typeface="Helvetica Neue"/>
                    </a:rPr>
                    <a:t>Gateway</a:t>
                  </a:r>
                </a:p>
              </p:txBody>
            </p:sp>
          </p:grpSp>
          <p:grpSp>
            <p:nvGrpSpPr>
              <p:cNvPr id="113" name="Group 112"/>
              <p:cNvGrpSpPr/>
              <p:nvPr/>
            </p:nvGrpSpPr>
            <p:grpSpPr>
              <a:xfrm>
                <a:off x="3314997" y="3564003"/>
                <a:ext cx="1110438" cy="1729094"/>
                <a:chOff x="3819357" y="4766511"/>
                <a:chExt cx="1110438" cy="1729094"/>
              </a:xfrm>
            </p:grpSpPr>
            <p:sp>
              <p:nvSpPr>
                <p:cNvPr id="172" name="Rounded Rectangle 366"/>
                <p:cNvSpPr/>
                <p:nvPr/>
              </p:nvSpPr>
              <p:spPr>
                <a:xfrm>
                  <a:off x="3829464" y="5142413"/>
                  <a:ext cx="1067106" cy="1353192"/>
                </a:xfrm>
                <a:prstGeom prst="roundRect">
                  <a:avLst>
                    <a:gd name="adj" fmla="val 9818"/>
                  </a:avLst>
                </a:prstGeom>
                <a:solidFill>
                  <a:srgbClr val="FFFFFF"/>
                </a:solidFill>
                <a:ln w="19050" cap="flat" cmpd="sng" algn="ctr">
                  <a:solidFill>
                    <a:srgbClr val="F7981F"/>
                  </a:solidFill>
                  <a:prstDash val="lgDash"/>
                </a:ln>
                <a:effectLst/>
              </p:spPr>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10203"/>
                    </a:solidFill>
                    <a:effectLst/>
                    <a:uLnTx/>
                    <a:uFillTx/>
                    <a:latin typeface="Calibri" panose="020F0502020204030204" pitchFamily="34" charset="0"/>
                    <a:ea typeface="+mn-ea"/>
                    <a:cs typeface="Helvetica Neue"/>
                  </a:endParaRPr>
                </a:p>
              </p:txBody>
            </p:sp>
            <p:pic>
              <p:nvPicPr>
                <p:cNvPr id="173" name="Picture 172" descr="Route-Tab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84903" y="4766511"/>
                  <a:ext cx="813448" cy="812639"/>
                </a:xfrm>
                <a:prstGeom prst="rect">
                  <a:avLst/>
                </a:prstGeom>
              </p:spPr>
            </p:pic>
            <p:grpSp>
              <p:nvGrpSpPr>
                <p:cNvPr id="174" name="Group 173"/>
                <p:cNvGrpSpPr/>
                <p:nvPr/>
              </p:nvGrpSpPr>
              <p:grpSpPr>
                <a:xfrm>
                  <a:off x="3819357" y="5571158"/>
                  <a:ext cx="1110438" cy="882496"/>
                  <a:chOff x="8575238" y="4204246"/>
                  <a:chExt cx="1474118" cy="1172691"/>
                </a:xfrm>
              </p:grpSpPr>
              <p:pic>
                <p:nvPicPr>
                  <p:cNvPr id="175" name="Picture 174" descr="Route-53-Hosted-Zon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24292" y="4225489"/>
                    <a:ext cx="731521" cy="731519"/>
                  </a:xfrm>
                  <a:prstGeom prst="rect">
                    <a:avLst/>
                  </a:prstGeom>
                </p:spPr>
              </p:pic>
              <p:sp>
                <p:nvSpPr>
                  <p:cNvPr id="176" name="Rounded Rectangle 370"/>
                  <p:cNvSpPr/>
                  <p:nvPr/>
                </p:nvSpPr>
                <p:spPr>
                  <a:xfrm>
                    <a:off x="8750489" y="4204246"/>
                    <a:ext cx="1079127" cy="1109261"/>
                  </a:xfrm>
                  <a:prstGeom prst="roundRect">
                    <a:avLst>
                      <a:gd name="adj" fmla="val 9818"/>
                    </a:avLst>
                  </a:prstGeom>
                  <a:noFill/>
                  <a:ln w="6350" cap="flat" cmpd="sng" algn="ctr">
                    <a:solidFill>
                      <a:srgbClr val="010203"/>
                    </a:solidFill>
                    <a:prstDash val="solid"/>
                  </a:ln>
                  <a:effectLst/>
                </p:spPr>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10203"/>
                      </a:solidFill>
                      <a:effectLst/>
                      <a:uLnTx/>
                      <a:uFillTx/>
                      <a:latin typeface="Calibri" panose="020F0502020204030204" pitchFamily="34" charset="0"/>
                      <a:ea typeface="+mn-ea"/>
                      <a:cs typeface="Arial"/>
                    </a:endParaRPr>
                  </a:p>
                </p:txBody>
              </p:sp>
              <p:sp>
                <p:nvSpPr>
                  <p:cNvPr id="177" name="TextBox 36"/>
                  <p:cNvSpPr txBox="1">
                    <a:spLocks noChangeArrowheads="1"/>
                  </p:cNvSpPr>
                  <p:nvPr/>
                </p:nvSpPr>
                <p:spPr bwMode="auto">
                  <a:xfrm>
                    <a:off x="8575238" y="4856677"/>
                    <a:ext cx="1474118" cy="520260"/>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8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10203"/>
                        </a:solidFill>
                        <a:effectLst/>
                        <a:uLnTx/>
                        <a:uFillTx/>
                        <a:latin typeface="Calibri" panose="020F0502020204030204" pitchFamily="34" charset="0"/>
                        <a:ea typeface="Verdana" pitchFamily="34" charset="0"/>
                        <a:cs typeface="Helvetica Neue"/>
                      </a:rPr>
                      <a:t>Public Route Default</a:t>
                    </a:r>
                  </a:p>
                </p:txBody>
              </p:sp>
            </p:grpSp>
          </p:grpSp>
          <p:sp>
            <p:nvSpPr>
              <p:cNvPr id="114" name="Rounded Rectangle 375"/>
              <p:cNvSpPr/>
              <p:nvPr/>
            </p:nvSpPr>
            <p:spPr>
              <a:xfrm>
                <a:off x="4500824" y="2522687"/>
                <a:ext cx="3706966" cy="3903084"/>
              </a:xfrm>
              <a:prstGeom prst="roundRect">
                <a:avLst>
                  <a:gd name="adj" fmla="val 9818"/>
                </a:avLst>
              </a:prstGeom>
              <a:solidFill>
                <a:srgbClr val="ED7D31">
                  <a:lumMod val="20000"/>
                  <a:lumOff val="80000"/>
                </a:srgbClr>
              </a:solidFill>
              <a:ln w="6350" cap="flat" cmpd="sng" algn="ctr">
                <a:solidFill>
                  <a:srgbClr val="ED7D31"/>
                </a:solidFill>
                <a:prstDash val="dash"/>
              </a:ln>
              <a:effectLst/>
            </p:spPr>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10203"/>
                  </a:solidFill>
                  <a:effectLst/>
                  <a:uLnTx/>
                  <a:uFillTx/>
                  <a:latin typeface="Calibri" panose="020F0502020204030204" pitchFamily="34" charset="0"/>
                  <a:ea typeface="+mn-ea"/>
                  <a:cs typeface="Arial"/>
                </a:endParaRPr>
              </a:p>
            </p:txBody>
          </p:sp>
          <p:grpSp>
            <p:nvGrpSpPr>
              <p:cNvPr id="115" name="Group 114"/>
              <p:cNvGrpSpPr/>
              <p:nvPr/>
            </p:nvGrpSpPr>
            <p:grpSpPr>
              <a:xfrm>
                <a:off x="3467190" y="5429506"/>
                <a:ext cx="902459" cy="887471"/>
                <a:chOff x="8977602" y="4993014"/>
                <a:chExt cx="1198024" cy="1179301"/>
              </a:xfrm>
            </p:grpSpPr>
            <p:sp>
              <p:nvSpPr>
                <p:cNvPr id="167" name="Rounded Rectangle 377"/>
                <p:cNvSpPr/>
                <p:nvPr/>
              </p:nvSpPr>
              <p:spPr>
                <a:xfrm>
                  <a:off x="9043868" y="4993014"/>
                  <a:ext cx="1079126" cy="1109261"/>
                </a:xfrm>
                <a:prstGeom prst="roundRect">
                  <a:avLst>
                    <a:gd name="adj" fmla="val 9818"/>
                  </a:avLst>
                </a:prstGeom>
                <a:solidFill>
                  <a:srgbClr val="FFFFFF"/>
                </a:solidFill>
                <a:ln w="6350" cap="flat" cmpd="sng" algn="ctr">
                  <a:solidFill>
                    <a:srgbClr val="010203"/>
                  </a:solidFill>
                  <a:prstDash val="solid"/>
                </a:ln>
                <a:effectLst/>
              </p:spPr>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10203"/>
                    </a:solidFill>
                    <a:effectLst/>
                    <a:uLnTx/>
                    <a:uFillTx/>
                    <a:latin typeface="Calibri" panose="020F0502020204030204" pitchFamily="34" charset="0"/>
                    <a:ea typeface="+mn-ea"/>
                    <a:cs typeface="Arial"/>
                  </a:endParaRPr>
                </a:p>
              </p:txBody>
            </p:sp>
            <p:grpSp>
              <p:nvGrpSpPr>
                <p:cNvPr id="168" name="Group 167"/>
                <p:cNvGrpSpPr/>
                <p:nvPr/>
              </p:nvGrpSpPr>
              <p:grpSpPr>
                <a:xfrm>
                  <a:off x="9264591" y="5066017"/>
                  <a:ext cx="607659" cy="627050"/>
                  <a:chOff x="8667928" y="5066585"/>
                  <a:chExt cx="607658" cy="627051"/>
                </a:xfrm>
              </p:grpSpPr>
              <p:sp>
                <p:nvSpPr>
                  <p:cNvPr id="170" name="Oval 169"/>
                  <p:cNvSpPr/>
                  <p:nvPr/>
                </p:nvSpPr>
                <p:spPr>
                  <a:xfrm>
                    <a:off x="8667928" y="5066585"/>
                    <a:ext cx="607658" cy="627051"/>
                  </a:xfrm>
                  <a:prstGeom prst="ellipse">
                    <a:avLst/>
                  </a:prstGeom>
                  <a:solidFill>
                    <a:srgbClr val="C00000"/>
                  </a:solidFill>
                  <a:ln w="25400" cap="flat" cmpd="sng" algn="ctr">
                    <a:solidFill>
                      <a:srgbClr val="C00000"/>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Calibri" panose="020F0502020204030204" pitchFamily="34" charset="0"/>
                      <a:ea typeface="+mn-ea"/>
                      <a:cs typeface="+mn-cs"/>
                    </a:endParaRPr>
                  </a:p>
                </p:txBody>
              </p:sp>
              <p:pic>
                <p:nvPicPr>
                  <p:cNvPr id="171" name="Picture 170"/>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8832672" y="5178215"/>
                    <a:ext cx="308707" cy="370450"/>
                  </a:xfrm>
                  <a:prstGeom prst="rect">
                    <a:avLst/>
                  </a:prstGeom>
                </p:spPr>
              </p:pic>
            </p:grpSp>
            <p:sp>
              <p:nvSpPr>
                <p:cNvPr id="169" name="TextBox 36"/>
                <p:cNvSpPr txBox="1">
                  <a:spLocks noChangeArrowheads="1"/>
                </p:cNvSpPr>
                <p:nvPr/>
              </p:nvSpPr>
              <p:spPr bwMode="auto">
                <a:xfrm>
                  <a:off x="8977602" y="5652054"/>
                  <a:ext cx="1198024" cy="520261"/>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8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10203"/>
                      </a:solidFill>
                      <a:effectLst/>
                      <a:uLnTx/>
                      <a:uFillTx/>
                      <a:latin typeface="Calibri" panose="020F0502020204030204" pitchFamily="34" charset="0"/>
                      <a:ea typeface="Verdana" pitchFamily="34" charset="0"/>
                      <a:cs typeface="Helvetica Neue"/>
                    </a:rPr>
                    <a:t>Security Group</a:t>
                  </a:r>
                </a:p>
              </p:txBody>
            </p:sp>
          </p:grpSp>
          <p:sp>
            <p:nvSpPr>
              <p:cNvPr id="116" name="Rounded Rectangle 382"/>
              <p:cNvSpPr/>
              <p:nvPr/>
            </p:nvSpPr>
            <p:spPr>
              <a:xfrm>
                <a:off x="4753633" y="3138868"/>
                <a:ext cx="3351782" cy="3207610"/>
              </a:xfrm>
              <a:prstGeom prst="roundRect">
                <a:avLst>
                  <a:gd name="adj" fmla="val 9818"/>
                </a:avLst>
              </a:prstGeom>
              <a:solidFill>
                <a:srgbClr val="ED7D31">
                  <a:lumMod val="60000"/>
                  <a:lumOff val="40000"/>
                </a:srgbClr>
              </a:solidFill>
              <a:ln w="6350" cap="flat" cmpd="sng" algn="ctr">
                <a:solidFill>
                  <a:srgbClr val="ED7D31"/>
                </a:solidFill>
                <a:prstDash val="solid"/>
              </a:ln>
              <a:effectLst/>
            </p:spPr>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10203"/>
                  </a:solidFill>
                  <a:effectLst/>
                  <a:uLnTx/>
                  <a:uFillTx/>
                  <a:latin typeface="Calibri" panose="020F0502020204030204" pitchFamily="34" charset="0"/>
                  <a:ea typeface="+mn-ea"/>
                  <a:cs typeface="Arial"/>
                </a:endParaRPr>
              </a:p>
            </p:txBody>
          </p:sp>
          <p:grpSp>
            <p:nvGrpSpPr>
              <p:cNvPr id="117" name="Group 116"/>
              <p:cNvGrpSpPr/>
              <p:nvPr/>
            </p:nvGrpSpPr>
            <p:grpSpPr>
              <a:xfrm>
                <a:off x="5118703" y="2965202"/>
                <a:ext cx="2340096" cy="662791"/>
                <a:chOff x="5786348" y="2950688"/>
                <a:chExt cx="2340096" cy="662791"/>
              </a:xfrm>
            </p:grpSpPr>
            <p:pic>
              <p:nvPicPr>
                <p:cNvPr id="165" name="Picture 164" descr="EC2-Instance.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86348" y="2950688"/>
                  <a:ext cx="663451" cy="662791"/>
                </a:xfrm>
                <a:prstGeom prst="rect">
                  <a:avLst/>
                </a:prstGeom>
              </p:spPr>
            </p:pic>
            <p:sp>
              <p:nvSpPr>
                <p:cNvPr id="166" name="TextBox 36"/>
                <p:cNvSpPr txBox="1">
                  <a:spLocks noChangeArrowheads="1"/>
                </p:cNvSpPr>
                <p:nvPr/>
              </p:nvSpPr>
              <p:spPr bwMode="auto">
                <a:xfrm>
                  <a:off x="6345624" y="3133403"/>
                  <a:ext cx="1780820" cy="338554"/>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8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10203"/>
                      </a:solidFill>
                      <a:effectLst/>
                      <a:uLnTx/>
                      <a:uFillTx/>
                      <a:latin typeface="Calibri" panose="020F0502020204030204" pitchFamily="34" charset="0"/>
                      <a:ea typeface="Verdana" pitchFamily="34" charset="0"/>
                      <a:cs typeface="Helvetica Neue"/>
                    </a:rPr>
                    <a:t>ADOP Instance</a:t>
                  </a:r>
                </a:p>
              </p:txBody>
            </p:sp>
          </p:grpSp>
          <p:sp>
            <p:nvSpPr>
              <p:cNvPr id="118" name="Rounded Rectangle 386"/>
              <p:cNvSpPr/>
              <p:nvPr/>
            </p:nvSpPr>
            <p:spPr>
              <a:xfrm>
                <a:off x="4883468" y="3811040"/>
                <a:ext cx="3097008" cy="2451059"/>
              </a:xfrm>
              <a:prstGeom prst="roundRect">
                <a:avLst>
                  <a:gd name="adj" fmla="val 9818"/>
                </a:avLst>
              </a:prstGeom>
              <a:solidFill>
                <a:srgbClr val="5B9BD5">
                  <a:lumMod val="20000"/>
                  <a:lumOff val="80000"/>
                </a:srgbClr>
              </a:solidFill>
              <a:ln w="6350" cap="flat" cmpd="sng" algn="ctr">
                <a:solidFill>
                  <a:srgbClr val="4472C4"/>
                </a:solidFill>
                <a:prstDash val="dash"/>
              </a:ln>
              <a:effectLst/>
            </p:spPr>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10203"/>
                  </a:solidFill>
                  <a:effectLst/>
                  <a:uLnTx/>
                  <a:uFillTx/>
                  <a:latin typeface="Calibri" panose="020F0502020204030204" pitchFamily="34" charset="0"/>
                  <a:ea typeface="+mn-ea"/>
                  <a:cs typeface="Arial"/>
                </a:endParaRPr>
              </a:p>
            </p:txBody>
          </p:sp>
          <p:grpSp>
            <p:nvGrpSpPr>
              <p:cNvPr id="119" name="Group 118"/>
              <p:cNvGrpSpPr/>
              <p:nvPr/>
            </p:nvGrpSpPr>
            <p:grpSpPr>
              <a:xfrm>
                <a:off x="5173206" y="3627536"/>
                <a:ext cx="2592286" cy="560905"/>
                <a:chOff x="5840851" y="3613022"/>
                <a:chExt cx="2592286" cy="560905"/>
              </a:xfrm>
            </p:grpSpPr>
            <p:pic>
              <p:nvPicPr>
                <p:cNvPr id="163" name="Picture 16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40851" y="3613022"/>
                  <a:ext cx="561463" cy="560905"/>
                </a:xfrm>
                <a:prstGeom prst="rect">
                  <a:avLst/>
                </a:prstGeom>
              </p:spPr>
            </p:pic>
            <p:sp>
              <p:nvSpPr>
                <p:cNvPr id="164" name="TextBox 36"/>
                <p:cNvSpPr txBox="1">
                  <a:spLocks noChangeArrowheads="1"/>
                </p:cNvSpPr>
                <p:nvPr/>
              </p:nvSpPr>
              <p:spPr bwMode="auto">
                <a:xfrm>
                  <a:off x="6148588" y="3796581"/>
                  <a:ext cx="2284549" cy="338554"/>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8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10203"/>
                      </a:solidFill>
                      <a:effectLst/>
                      <a:uLnTx/>
                      <a:uFillTx/>
                      <a:latin typeface="Calibri" panose="020F0502020204030204" pitchFamily="34" charset="0"/>
                      <a:ea typeface="Verdana" pitchFamily="34" charset="0"/>
                      <a:cs typeface="Helvetica Neue"/>
                    </a:rPr>
                    <a:t>Docker Machine</a:t>
                  </a:r>
                </a:p>
              </p:txBody>
            </p:sp>
          </p:grpSp>
          <p:grpSp>
            <p:nvGrpSpPr>
              <p:cNvPr id="120" name="Group 119"/>
              <p:cNvGrpSpPr/>
              <p:nvPr/>
            </p:nvGrpSpPr>
            <p:grpSpPr>
              <a:xfrm>
                <a:off x="4924741" y="4083208"/>
                <a:ext cx="3280227" cy="2187449"/>
                <a:chOff x="5592386" y="4055991"/>
                <a:chExt cx="3280227" cy="2085848"/>
              </a:xfrm>
            </p:grpSpPr>
            <p:cxnSp>
              <p:nvCxnSpPr>
                <p:cNvPr id="127" name="Elbow Connector 391"/>
                <p:cNvCxnSpPr>
                  <a:stCxn id="130" idx="2"/>
                  <a:endCxn id="155" idx="0"/>
                </p:cNvCxnSpPr>
                <p:nvPr/>
              </p:nvCxnSpPr>
              <p:spPr>
                <a:xfrm rot="5400000">
                  <a:off x="6342167" y="4764937"/>
                  <a:ext cx="832942" cy="758091"/>
                </a:xfrm>
                <a:prstGeom prst="bentConnector3">
                  <a:avLst>
                    <a:gd name="adj1" fmla="val 25325"/>
                  </a:avLst>
                </a:prstGeom>
                <a:noFill/>
                <a:ln w="28575" cap="flat" cmpd="sng" algn="ctr">
                  <a:solidFill>
                    <a:srgbClr val="5B9BD5">
                      <a:shade val="95000"/>
                      <a:satMod val="105000"/>
                    </a:srgbClr>
                  </a:solidFill>
                  <a:prstDash val="solid"/>
                  <a:tailEnd type="triangle"/>
                </a:ln>
                <a:effectLst/>
              </p:spPr>
            </p:cxnSp>
            <p:cxnSp>
              <p:nvCxnSpPr>
                <p:cNvPr id="128" name="Elbow Connector 392"/>
                <p:cNvCxnSpPr>
                  <a:stCxn id="130" idx="2"/>
                  <a:endCxn id="159" idx="0"/>
                </p:cNvCxnSpPr>
                <p:nvPr/>
              </p:nvCxnSpPr>
              <p:spPr>
                <a:xfrm rot="5400000">
                  <a:off x="6338306" y="4331532"/>
                  <a:ext cx="403397" cy="1195358"/>
                </a:xfrm>
                <a:prstGeom prst="bentConnector3">
                  <a:avLst>
                    <a:gd name="adj1" fmla="val 51477"/>
                  </a:avLst>
                </a:prstGeom>
                <a:noFill/>
                <a:ln w="28575" cap="flat" cmpd="sng" algn="ctr">
                  <a:solidFill>
                    <a:srgbClr val="5B9BD5">
                      <a:shade val="95000"/>
                      <a:satMod val="105000"/>
                    </a:srgbClr>
                  </a:solidFill>
                  <a:prstDash val="solid"/>
                  <a:tailEnd type="triangle"/>
                </a:ln>
                <a:effectLst/>
              </p:spPr>
            </p:cxnSp>
            <p:cxnSp>
              <p:nvCxnSpPr>
                <p:cNvPr id="129" name="Elbow Connector 393"/>
                <p:cNvCxnSpPr>
                  <a:stCxn id="130" idx="2"/>
                  <a:endCxn id="151" idx="0"/>
                </p:cNvCxnSpPr>
                <p:nvPr/>
              </p:nvCxnSpPr>
              <p:spPr>
                <a:xfrm rot="5400000">
                  <a:off x="6869966" y="4870206"/>
                  <a:ext cx="410409" cy="125025"/>
                </a:xfrm>
                <a:prstGeom prst="bentConnector3">
                  <a:avLst>
                    <a:gd name="adj1" fmla="val 50000"/>
                  </a:avLst>
                </a:prstGeom>
                <a:noFill/>
                <a:ln w="28575" cap="flat" cmpd="sng" algn="ctr">
                  <a:solidFill>
                    <a:srgbClr val="5B9BD5">
                      <a:shade val="95000"/>
                      <a:satMod val="105000"/>
                    </a:srgbClr>
                  </a:solidFill>
                  <a:prstDash val="solid"/>
                  <a:tailEnd type="triangle"/>
                </a:ln>
                <a:effectLst/>
              </p:spPr>
            </p:cxnSp>
            <p:pic>
              <p:nvPicPr>
                <p:cNvPr id="130" name="Picture 6" descr="http://gwos.com/wp-content/uploads/2015/05/icon-hc-containers.png"/>
                <p:cNvPicPr>
                  <a:picLocks noChangeAspect="1" noChangeArrowheads="1"/>
                </p:cNvPicPr>
                <p:nvPr/>
              </p:nvPicPr>
              <p:blipFill rotWithShape="1">
                <a:blip r:embed="rId9">
                  <a:duotone>
                    <a:srgbClr val="FFC000">
                      <a:shade val="45000"/>
                      <a:satMod val="135000"/>
                    </a:srgbClr>
                    <a:prstClr val="white"/>
                  </a:duotone>
                  <a:extLst>
                    <a:ext uri="{28A0092B-C50C-407E-A947-70E740481C1C}">
                      <a14:useLocalDpi xmlns:a14="http://schemas.microsoft.com/office/drawing/2010/main" val="0"/>
                    </a:ext>
                  </a:extLst>
                </a:blip>
                <a:srcRect/>
                <a:stretch/>
              </p:blipFill>
              <p:spPr bwMode="auto">
                <a:xfrm>
                  <a:off x="6701888" y="4055991"/>
                  <a:ext cx="871591" cy="671522"/>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4" descr="http://focusondocker.com/wp-content/uploads/slider-2-docker.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p:blipFill>
              <p:spPr bwMode="auto">
                <a:xfrm>
                  <a:off x="6869367" y="4074307"/>
                  <a:ext cx="579832" cy="229526"/>
                </a:xfrm>
                <a:prstGeom prst="rect">
                  <a:avLst/>
                </a:prstGeom>
                <a:noFill/>
                <a:extLst>
                  <a:ext uri="{909E8E84-426E-40DD-AFC4-6F175D3DCCD1}">
                    <a14:hiddenFill xmlns:a14="http://schemas.microsoft.com/office/drawing/2010/main">
                      <a:solidFill>
                        <a:srgbClr val="FFFFFF"/>
                      </a:solidFill>
                    </a14:hiddenFill>
                  </a:ext>
                </a:extLst>
              </p:spPr>
            </p:pic>
            <p:sp>
              <p:nvSpPr>
                <p:cNvPr id="132" name="TextBox 131"/>
                <p:cNvSpPr txBox="1"/>
                <p:nvPr/>
              </p:nvSpPr>
              <p:spPr>
                <a:xfrm>
                  <a:off x="6946253" y="4254271"/>
                  <a:ext cx="848201" cy="486947"/>
                </a:xfrm>
                <a:prstGeom prst="rect">
                  <a:avLst/>
                </a:prstGeom>
                <a:noFill/>
              </p:spPr>
              <p:txBody>
                <a:bodyPr wrap="square" rtlCol="0">
                  <a:spAutoFit/>
                  <a:scene3d>
                    <a:camera prst="isometricRightUp"/>
                    <a:lightRig rig="threePt" dir="t"/>
                  </a:scene3d>
                </a:body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70AD47"/>
                      </a:solidFill>
                      <a:effectLst/>
                      <a:uLnTx/>
                      <a:uFillTx/>
                      <a:latin typeface="Calibri" panose="020F0502020204030204" pitchFamily="34" charset="0"/>
                    </a:rPr>
                    <a:t>docker</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70AD47"/>
                      </a:solidFill>
                      <a:effectLst/>
                      <a:uLnTx/>
                      <a:uFillTx/>
                      <a:latin typeface="Calibri" panose="020F0502020204030204" pitchFamily="34" charset="0"/>
                    </a:rPr>
                    <a:t>container</a:t>
                  </a:r>
                </a:p>
              </p:txBody>
            </p:sp>
            <p:pic>
              <p:nvPicPr>
                <p:cNvPr id="133" name="Content Placeholder 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966179" y="4404953"/>
                  <a:ext cx="133810" cy="117412"/>
                </a:xfrm>
                <a:prstGeom prst="rect">
                  <a:avLst/>
                </a:prstGeom>
                <a:scene3d>
                  <a:camera prst="isometricOffAxis1Left">
                    <a:rot lat="1080000" lon="3000000" rev="0"/>
                  </a:camera>
                  <a:lightRig rig="threePt" dir="t"/>
                </a:scene3d>
              </p:spPr>
            </p:pic>
            <p:pic>
              <p:nvPicPr>
                <p:cNvPr id="134" name="Picture 6" descr="http://www.gabrielmatteson.com/wp-content/uploads/2014/04/Nginx-Logo-02-150x150.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694857" y="4285265"/>
                  <a:ext cx="405132" cy="346536"/>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grpSp>
              <p:nvGrpSpPr>
                <p:cNvPr id="135" name="Group 134"/>
                <p:cNvGrpSpPr/>
                <p:nvPr/>
              </p:nvGrpSpPr>
              <p:grpSpPr>
                <a:xfrm>
                  <a:off x="5592386" y="5130910"/>
                  <a:ext cx="979051" cy="581909"/>
                  <a:chOff x="2102304" y="4763220"/>
                  <a:chExt cx="1607840" cy="1117225"/>
                </a:xfrm>
              </p:grpSpPr>
              <p:pic>
                <p:nvPicPr>
                  <p:cNvPr id="159" name="Picture 6" descr="http://gwos.com/wp-content/uploads/2015/05/icon-hc-containers.png"/>
                  <p:cNvPicPr>
                    <a:picLocks noChangeAspect="1" noChangeArrowheads="1"/>
                  </p:cNvPicPr>
                  <p:nvPr/>
                </p:nvPicPr>
                <p:blipFill rotWithShape="1">
                  <a:blip r:embed="rId13" cstate="print">
                    <a:duotone>
                      <a:srgbClr val="FFFFFF">
                        <a:shade val="45000"/>
                        <a:satMod val="135000"/>
                      </a:srgbClr>
                      <a:prstClr val="white"/>
                    </a:duotone>
                    <a:extLst>
                      <a:ext uri="{28A0092B-C50C-407E-A947-70E740481C1C}">
                        <a14:useLocalDpi xmlns:a14="http://schemas.microsoft.com/office/drawing/2010/main" val="0"/>
                      </a:ext>
                    </a:extLst>
                  </a:blip>
                  <a:srcRect/>
                  <a:stretch/>
                </p:blipFill>
                <p:spPr bwMode="auto">
                  <a:xfrm>
                    <a:off x="2102304" y="4763220"/>
                    <a:ext cx="1149368" cy="1090126"/>
                  </a:xfrm>
                  <a:prstGeom prst="rect">
                    <a:avLst/>
                  </a:prstGeom>
                  <a:noFill/>
                  <a:extLst>
                    <a:ext uri="{909E8E84-426E-40DD-AFC4-6F175D3DCCD1}">
                      <a14:hiddenFill xmlns:a14="http://schemas.microsoft.com/office/drawing/2010/main">
                        <a:solidFill>
                          <a:srgbClr val="FFFFFF"/>
                        </a:solidFill>
                      </a14:hiddenFill>
                    </a:ext>
                  </a:extLst>
                </p:spPr>
              </p:pic>
              <p:sp>
                <p:nvSpPr>
                  <p:cNvPr id="160" name="TextBox 159"/>
                  <p:cNvSpPr txBox="1"/>
                  <p:nvPr/>
                </p:nvSpPr>
                <p:spPr>
                  <a:xfrm>
                    <a:off x="2276157" y="5064260"/>
                    <a:ext cx="1433987" cy="816185"/>
                  </a:xfrm>
                  <a:prstGeom prst="rect">
                    <a:avLst/>
                  </a:prstGeom>
                  <a:noFill/>
                </p:spPr>
                <p:txBody>
                  <a:bodyPr wrap="square" rtlCol="0">
                    <a:spAutoFit/>
                    <a:scene3d>
                      <a:camera prst="isometricRightUp"/>
                      <a:lightRig rig="threePt" dir="t"/>
                    </a:scene3d>
                  </a:body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70AD47"/>
                        </a:solidFill>
                        <a:effectLst/>
                        <a:uLnTx/>
                        <a:uFillTx/>
                        <a:latin typeface="Calibri" panose="020F0502020204030204" pitchFamily="34" charset="0"/>
                      </a:rPr>
                      <a:t>docker</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70AD47"/>
                        </a:solidFill>
                        <a:effectLst/>
                        <a:uLnTx/>
                        <a:uFillTx/>
                        <a:latin typeface="Calibri" panose="020F0502020204030204" pitchFamily="34" charset="0"/>
                      </a:rPr>
                      <a:t>container</a:t>
                    </a:r>
                  </a:p>
                </p:txBody>
              </p:sp>
              <p:pic>
                <p:nvPicPr>
                  <p:cNvPr id="161" name="Picture 160"/>
                  <p:cNvPicPr>
                    <a:picLocks noChangeAspect="1"/>
                  </p:cNvPicPr>
                  <p:nvPr/>
                </p:nvPicPr>
                <p:blipFill>
                  <a:blip r:embed="rId14" cstate="print">
                    <a:clrChange>
                      <a:clrFrom>
                        <a:srgbClr val="FCFFFF"/>
                      </a:clrFrom>
                      <a:clrTo>
                        <a:srgbClr val="FCFFFF">
                          <a:alpha val="0"/>
                        </a:srgbClr>
                      </a:clrTo>
                    </a:clrChange>
                    <a:extLst>
                      <a:ext uri="{28A0092B-C50C-407E-A947-70E740481C1C}">
                        <a14:useLocalDpi xmlns:a14="http://schemas.microsoft.com/office/drawing/2010/main" val="0"/>
                      </a:ext>
                    </a:extLst>
                  </a:blip>
                  <a:stretch>
                    <a:fillRect/>
                  </a:stretch>
                </p:blipFill>
                <p:spPr>
                  <a:xfrm>
                    <a:off x="2190353" y="5247083"/>
                    <a:ext cx="396602" cy="395939"/>
                  </a:xfrm>
                  <a:prstGeom prst="rect">
                    <a:avLst/>
                  </a:prstGeom>
                  <a:scene3d>
                    <a:camera prst="isometricLeftDown"/>
                    <a:lightRig rig="threePt" dir="t"/>
                  </a:scene3d>
                </p:spPr>
              </p:pic>
              <p:pic>
                <p:nvPicPr>
                  <p:cNvPr id="162" name="Picture 4" descr="http://focusondocker.com/wp-content/uploads/slider-2-docker.pn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a:stretch/>
                </p:blipFill>
                <p:spPr bwMode="auto">
                  <a:xfrm>
                    <a:off x="2355328" y="4856561"/>
                    <a:ext cx="642125" cy="2971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6" name="Group 135"/>
                <p:cNvGrpSpPr/>
                <p:nvPr/>
              </p:nvGrpSpPr>
              <p:grpSpPr>
                <a:xfrm>
                  <a:off x="6029654" y="5560456"/>
                  <a:ext cx="965116" cy="581383"/>
                  <a:chOff x="3749522" y="4775939"/>
                  <a:chExt cx="1584956" cy="1116212"/>
                </a:xfrm>
              </p:grpSpPr>
              <p:pic>
                <p:nvPicPr>
                  <p:cNvPr id="155" name="Picture 6" descr="http://gwos.com/wp-content/uploads/2015/05/icon-hc-containers.png"/>
                  <p:cNvPicPr>
                    <a:picLocks noChangeAspect="1" noChangeArrowheads="1"/>
                  </p:cNvPicPr>
                  <p:nvPr/>
                </p:nvPicPr>
                <p:blipFill rotWithShape="1">
                  <a:blip r:embed="rId13" cstate="print">
                    <a:duotone>
                      <a:srgbClr val="FFFFFF">
                        <a:shade val="45000"/>
                        <a:satMod val="135000"/>
                      </a:srgbClr>
                      <a:prstClr val="white"/>
                    </a:duotone>
                    <a:extLst>
                      <a:ext uri="{28A0092B-C50C-407E-A947-70E740481C1C}">
                        <a14:useLocalDpi xmlns:a14="http://schemas.microsoft.com/office/drawing/2010/main" val="0"/>
                      </a:ext>
                    </a:extLst>
                  </a:blip>
                  <a:srcRect/>
                  <a:stretch/>
                </p:blipFill>
                <p:spPr bwMode="auto">
                  <a:xfrm>
                    <a:off x="3749522" y="4775939"/>
                    <a:ext cx="1149369" cy="1090124"/>
                  </a:xfrm>
                  <a:prstGeom prst="rect">
                    <a:avLst/>
                  </a:prstGeom>
                  <a:noFill/>
                  <a:extLst>
                    <a:ext uri="{909E8E84-426E-40DD-AFC4-6F175D3DCCD1}">
                      <a14:hiddenFill xmlns:a14="http://schemas.microsoft.com/office/drawing/2010/main">
                        <a:solidFill>
                          <a:srgbClr val="FFFFFF"/>
                        </a:solidFill>
                      </a14:hiddenFill>
                    </a:ext>
                  </a:extLst>
                </p:spPr>
              </p:pic>
              <p:sp>
                <p:nvSpPr>
                  <p:cNvPr id="156" name="TextBox 155"/>
                  <p:cNvSpPr txBox="1"/>
                  <p:nvPr/>
                </p:nvSpPr>
                <p:spPr>
                  <a:xfrm>
                    <a:off x="3900492" y="5075969"/>
                    <a:ext cx="1433986" cy="816182"/>
                  </a:xfrm>
                  <a:prstGeom prst="rect">
                    <a:avLst/>
                  </a:prstGeom>
                  <a:noFill/>
                </p:spPr>
                <p:txBody>
                  <a:bodyPr wrap="square" rtlCol="0">
                    <a:spAutoFit/>
                    <a:scene3d>
                      <a:camera prst="isometricRightUp"/>
                      <a:lightRig rig="threePt" dir="t"/>
                    </a:scene3d>
                  </a:body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70AD47"/>
                        </a:solidFill>
                        <a:effectLst/>
                        <a:uLnTx/>
                        <a:uFillTx/>
                        <a:latin typeface="Calibri" panose="020F0502020204030204" pitchFamily="34" charset="0"/>
                      </a:rPr>
                      <a:t>docker</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70AD47"/>
                        </a:solidFill>
                        <a:effectLst/>
                        <a:uLnTx/>
                        <a:uFillTx/>
                        <a:latin typeface="Calibri" panose="020F0502020204030204" pitchFamily="34" charset="0"/>
                      </a:rPr>
                      <a:t>container</a:t>
                    </a:r>
                  </a:p>
                </p:txBody>
              </p:sp>
              <p:pic>
                <p:nvPicPr>
                  <p:cNvPr id="157" name="Picture 4" descr="http://focusondocker.com/wp-content/uploads/slider-2-docker.pn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a:stretch/>
                </p:blipFill>
                <p:spPr bwMode="auto">
                  <a:xfrm>
                    <a:off x="4009494" y="4854128"/>
                    <a:ext cx="642126" cy="297165"/>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157"/>
                  <p:cNvPicPr>
                    <a:picLocks noChangeAspect="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52406" y="5197800"/>
                    <a:ext cx="578152" cy="528317"/>
                  </a:xfrm>
                  <a:prstGeom prst="rect">
                    <a:avLst/>
                  </a:prstGeom>
                  <a:scene3d>
                    <a:camera prst="isometricLeftDown"/>
                    <a:lightRig rig="threePt" dir="t"/>
                  </a:scene3d>
                </p:spPr>
              </p:pic>
            </p:grpSp>
            <p:grpSp>
              <p:nvGrpSpPr>
                <p:cNvPr id="137" name="Group 136"/>
                <p:cNvGrpSpPr/>
                <p:nvPr/>
              </p:nvGrpSpPr>
              <p:grpSpPr>
                <a:xfrm>
                  <a:off x="6662717" y="5137924"/>
                  <a:ext cx="966812" cy="591464"/>
                  <a:chOff x="5221499" y="4763214"/>
                  <a:chExt cx="1587743" cy="1135566"/>
                </a:xfrm>
              </p:grpSpPr>
              <p:pic>
                <p:nvPicPr>
                  <p:cNvPr id="151" name="Picture 6" descr="http://gwos.com/wp-content/uploads/2015/05/icon-hc-containers.png"/>
                  <p:cNvPicPr>
                    <a:picLocks noChangeAspect="1" noChangeArrowheads="1"/>
                  </p:cNvPicPr>
                  <p:nvPr/>
                </p:nvPicPr>
                <p:blipFill rotWithShape="1">
                  <a:blip r:embed="rId13" cstate="print">
                    <a:duotone>
                      <a:srgbClr val="FFFFFF">
                        <a:shade val="45000"/>
                        <a:satMod val="135000"/>
                      </a:srgbClr>
                      <a:prstClr val="white"/>
                    </a:duotone>
                    <a:extLst>
                      <a:ext uri="{28A0092B-C50C-407E-A947-70E740481C1C}">
                        <a14:useLocalDpi xmlns:a14="http://schemas.microsoft.com/office/drawing/2010/main" val="0"/>
                      </a:ext>
                    </a:extLst>
                  </a:blip>
                  <a:srcRect/>
                  <a:stretch/>
                </p:blipFill>
                <p:spPr bwMode="auto">
                  <a:xfrm>
                    <a:off x="5221499" y="4763214"/>
                    <a:ext cx="1149370" cy="1090125"/>
                  </a:xfrm>
                  <a:prstGeom prst="rect">
                    <a:avLst/>
                  </a:prstGeom>
                  <a:noFill/>
                  <a:extLst>
                    <a:ext uri="{909E8E84-426E-40DD-AFC4-6F175D3DCCD1}">
                      <a14:hiddenFill xmlns:a14="http://schemas.microsoft.com/office/drawing/2010/main">
                        <a:solidFill>
                          <a:srgbClr val="FFFFFF"/>
                        </a:solidFill>
                      </a14:hiddenFill>
                    </a:ext>
                  </a:extLst>
                </p:spPr>
              </p:pic>
              <p:sp>
                <p:nvSpPr>
                  <p:cNvPr id="152" name="TextBox 151"/>
                  <p:cNvSpPr txBox="1"/>
                  <p:nvPr/>
                </p:nvSpPr>
                <p:spPr>
                  <a:xfrm>
                    <a:off x="5375255" y="5082596"/>
                    <a:ext cx="1433987" cy="816184"/>
                  </a:xfrm>
                  <a:prstGeom prst="rect">
                    <a:avLst/>
                  </a:prstGeom>
                  <a:noFill/>
                </p:spPr>
                <p:txBody>
                  <a:bodyPr wrap="square" rtlCol="0">
                    <a:spAutoFit/>
                    <a:scene3d>
                      <a:camera prst="isometricRightUp"/>
                      <a:lightRig rig="threePt" dir="t"/>
                    </a:scene3d>
                  </a:body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70AD47"/>
                        </a:solidFill>
                        <a:effectLst/>
                        <a:uLnTx/>
                        <a:uFillTx/>
                        <a:latin typeface="Calibri" panose="020F0502020204030204" pitchFamily="34" charset="0"/>
                      </a:rPr>
                      <a:t>docker</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70AD47"/>
                        </a:solidFill>
                        <a:effectLst/>
                        <a:uLnTx/>
                        <a:uFillTx/>
                        <a:latin typeface="Calibri" panose="020F0502020204030204" pitchFamily="34" charset="0"/>
                      </a:rPr>
                      <a:t>container</a:t>
                    </a:r>
                  </a:p>
                </p:txBody>
              </p:sp>
              <p:pic>
                <p:nvPicPr>
                  <p:cNvPr id="153" name="Picture 4" descr="http://focusondocker.com/wp-content/uploads/slider-2-docker.pn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a:stretch/>
                </p:blipFill>
                <p:spPr bwMode="auto">
                  <a:xfrm>
                    <a:off x="5509937" y="4851579"/>
                    <a:ext cx="642126" cy="297166"/>
                  </a:xfrm>
                  <a:prstGeom prst="rect">
                    <a:avLst/>
                  </a:prstGeom>
                  <a:noFill/>
                  <a:extLst>
                    <a:ext uri="{909E8E84-426E-40DD-AFC4-6F175D3DCCD1}">
                      <a14:hiddenFill xmlns:a14="http://schemas.microsoft.com/office/drawing/2010/main">
                        <a:solidFill>
                          <a:srgbClr val="FFFFFF"/>
                        </a:solidFill>
                      </a14:hiddenFill>
                    </a:ext>
                  </a:extLst>
                </p:spPr>
              </p:pic>
              <p:pic>
                <p:nvPicPr>
                  <p:cNvPr id="154" name="Picture 15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96123" y="5216164"/>
                    <a:ext cx="451010" cy="451009"/>
                  </a:xfrm>
                  <a:prstGeom prst="rect">
                    <a:avLst/>
                  </a:prstGeom>
                  <a:scene3d>
                    <a:camera prst="isometricLeftDown"/>
                    <a:lightRig rig="threePt" dir="t"/>
                  </a:scene3d>
                </p:spPr>
              </p:pic>
            </p:grpSp>
            <p:grpSp>
              <p:nvGrpSpPr>
                <p:cNvPr id="138" name="Group 137"/>
                <p:cNvGrpSpPr/>
                <p:nvPr/>
              </p:nvGrpSpPr>
              <p:grpSpPr>
                <a:xfrm>
                  <a:off x="7424999" y="5142932"/>
                  <a:ext cx="995709" cy="591464"/>
                  <a:chOff x="4713167" y="3291575"/>
                  <a:chExt cx="1635196" cy="1135568"/>
                </a:xfrm>
              </p:grpSpPr>
              <p:pic>
                <p:nvPicPr>
                  <p:cNvPr id="147" name="Picture 6" descr="http://gwos.com/wp-content/uploads/2015/05/icon-hc-containers.png"/>
                  <p:cNvPicPr>
                    <a:picLocks noChangeAspect="1" noChangeArrowheads="1"/>
                  </p:cNvPicPr>
                  <p:nvPr/>
                </p:nvPicPr>
                <p:blipFill rotWithShape="1">
                  <a:blip r:embed="rId13" cstate="print">
                    <a:duotone>
                      <a:srgbClr val="FFFFFF">
                        <a:shade val="45000"/>
                        <a:satMod val="135000"/>
                      </a:srgbClr>
                      <a:prstClr val="white"/>
                    </a:duotone>
                    <a:extLst>
                      <a:ext uri="{28A0092B-C50C-407E-A947-70E740481C1C}">
                        <a14:useLocalDpi xmlns:a14="http://schemas.microsoft.com/office/drawing/2010/main" val="0"/>
                      </a:ext>
                    </a:extLst>
                  </a:blip>
                  <a:srcRect/>
                  <a:stretch/>
                </p:blipFill>
                <p:spPr bwMode="auto">
                  <a:xfrm>
                    <a:off x="4741382" y="3291575"/>
                    <a:ext cx="1149370" cy="1090125"/>
                  </a:xfrm>
                  <a:prstGeom prst="rect">
                    <a:avLst/>
                  </a:prstGeom>
                  <a:noFill/>
                  <a:extLst>
                    <a:ext uri="{909E8E84-426E-40DD-AFC4-6F175D3DCCD1}">
                      <a14:hiddenFill xmlns:a14="http://schemas.microsoft.com/office/drawing/2010/main">
                        <a:solidFill>
                          <a:srgbClr val="FFFFFF"/>
                        </a:solidFill>
                      </a14:hiddenFill>
                    </a:ext>
                  </a:extLst>
                </p:spPr>
              </p:pic>
              <p:sp>
                <p:nvSpPr>
                  <p:cNvPr id="148" name="TextBox 147"/>
                  <p:cNvSpPr txBox="1"/>
                  <p:nvPr/>
                </p:nvSpPr>
                <p:spPr>
                  <a:xfrm>
                    <a:off x="4914375" y="3610959"/>
                    <a:ext cx="1433988" cy="816184"/>
                  </a:xfrm>
                  <a:prstGeom prst="rect">
                    <a:avLst/>
                  </a:prstGeom>
                  <a:noFill/>
                </p:spPr>
                <p:txBody>
                  <a:bodyPr wrap="square" rtlCol="0">
                    <a:spAutoFit/>
                    <a:scene3d>
                      <a:camera prst="isometricRightUp"/>
                      <a:lightRig rig="threePt" dir="t"/>
                    </a:scene3d>
                  </a:body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70AD47"/>
                        </a:solidFill>
                        <a:effectLst/>
                        <a:uLnTx/>
                        <a:uFillTx/>
                        <a:latin typeface="Calibri" panose="020F0502020204030204" pitchFamily="34" charset="0"/>
                      </a:rPr>
                      <a:t>docker</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70AD47"/>
                        </a:solidFill>
                        <a:effectLst/>
                        <a:uLnTx/>
                        <a:uFillTx/>
                        <a:latin typeface="Calibri" panose="020F0502020204030204" pitchFamily="34" charset="0"/>
                      </a:rPr>
                      <a:t>container</a:t>
                    </a:r>
                  </a:p>
                </p:txBody>
              </p:sp>
              <p:pic>
                <p:nvPicPr>
                  <p:cNvPr id="149" name="Picture 4" descr="http://focusondocker.com/wp-content/uploads/slider-2-docker.pn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a:stretch/>
                </p:blipFill>
                <p:spPr bwMode="auto">
                  <a:xfrm>
                    <a:off x="5029814" y="3379944"/>
                    <a:ext cx="642127" cy="297166"/>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149"/>
                  <p:cNvPicPr>
                    <a:picLocks noChangeAspect="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13167" y="3804226"/>
                    <a:ext cx="684948" cy="342475"/>
                  </a:xfrm>
                  <a:prstGeom prst="rect">
                    <a:avLst/>
                  </a:prstGeom>
                  <a:scene3d>
                    <a:camera prst="isometricLeftDown"/>
                    <a:lightRig rig="threePt" dir="t"/>
                  </a:scene3d>
                </p:spPr>
              </p:pic>
            </p:grpSp>
            <p:cxnSp>
              <p:nvCxnSpPr>
                <p:cNvPr id="139" name="Elbow Connector 403"/>
                <p:cNvCxnSpPr>
                  <a:stCxn id="130" idx="2"/>
                  <a:endCxn id="147" idx="0"/>
                </p:cNvCxnSpPr>
                <p:nvPr/>
              </p:nvCxnSpPr>
              <p:spPr>
                <a:xfrm rot="16200000" flipH="1">
                  <a:off x="7257191" y="4608007"/>
                  <a:ext cx="415419" cy="654437"/>
                </a:xfrm>
                <a:prstGeom prst="bentConnector3">
                  <a:avLst>
                    <a:gd name="adj1" fmla="val 50717"/>
                  </a:avLst>
                </a:prstGeom>
                <a:noFill/>
                <a:ln w="28575" cap="flat" cmpd="sng" algn="ctr">
                  <a:solidFill>
                    <a:srgbClr val="5B9BD5">
                      <a:shade val="95000"/>
                      <a:satMod val="105000"/>
                    </a:srgbClr>
                  </a:solidFill>
                  <a:prstDash val="solid"/>
                  <a:tailEnd type="triangle"/>
                </a:ln>
                <a:effectLst/>
              </p:spPr>
            </p:cxnSp>
            <p:grpSp>
              <p:nvGrpSpPr>
                <p:cNvPr id="140" name="Group 139"/>
                <p:cNvGrpSpPr/>
                <p:nvPr/>
              </p:nvGrpSpPr>
              <p:grpSpPr>
                <a:xfrm>
                  <a:off x="7894083" y="5556283"/>
                  <a:ext cx="978530" cy="579464"/>
                  <a:chOff x="-2016996" y="3509319"/>
                  <a:chExt cx="1338224" cy="926463"/>
                </a:xfrm>
              </p:grpSpPr>
              <p:pic>
                <p:nvPicPr>
                  <p:cNvPr id="143" name="Picture 6" descr="http://gwos.com/wp-content/uploads/2015/05/icon-hc-containers.png"/>
                  <p:cNvPicPr>
                    <a:picLocks noChangeAspect="1" noChangeArrowheads="1"/>
                  </p:cNvPicPr>
                  <p:nvPr/>
                </p:nvPicPr>
                <p:blipFill rotWithShape="1">
                  <a:blip r:embed="rId13" cstate="print">
                    <a:duotone>
                      <a:srgbClr val="FFFFFF">
                        <a:shade val="45000"/>
                        <a:satMod val="135000"/>
                      </a:srgbClr>
                      <a:prstClr val="white"/>
                    </a:duotone>
                    <a:extLst>
                      <a:ext uri="{28A0092B-C50C-407E-A947-70E740481C1C}">
                        <a14:useLocalDpi xmlns:a14="http://schemas.microsoft.com/office/drawing/2010/main" val="0"/>
                      </a:ext>
                    </a:extLst>
                  </a:blip>
                  <a:srcRect/>
                  <a:stretch/>
                </p:blipFill>
                <p:spPr bwMode="auto">
                  <a:xfrm>
                    <a:off x="-2016996" y="3509319"/>
                    <a:ext cx="957144" cy="907805"/>
                  </a:xfrm>
                  <a:prstGeom prst="rect">
                    <a:avLst/>
                  </a:prstGeom>
                  <a:noFill/>
                  <a:extLst>
                    <a:ext uri="{909E8E84-426E-40DD-AFC4-6F175D3DCCD1}">
                      <a14:hiddenFill xmlns:a14="http://schemas.microsoft.com/office/drawing/2010/main">
                        <a:solidFill>
                          <a:srgbClr val="FFFFFF"/>
                        </a:solidFill>
                      </a14:hiddenFill>
                    </a:ext>
                  </a:extLst>
                </p:spPr>
              </p:pic>
              <p:sp>
                <p:nvSpPr>
                  <p:cNvPr id="144" name="TextBox 143"/>
                  <p:cNvSpPr txBox="1"/>
                  <p:nvPr/>
                </p:nvSpPr>
                <p:spPr>
                  <a:xfrm>
                    <a:off x="-1872932" y="3756101"/>
                    <a:ext cx="1194160" cy="679681"/>
                  </a:xfrm>
                  <a:prstGeom prst="rect">
                    <a:avLst/>
                  </a:prstGeom>
                  <a:noFill/>
                </p:spPr>
                <p:txBody>
                  <a:bodyPr wrap="square" rtlCol="0">
                    <a:spAutoFit/>
                    <a:scene3d>
                      <a:camera prst="isometricRightUp"/>
                      <a:lightRig rig="threePt" dir="t"/>
                    </a:scene3d>
                  </a:body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70AD47"/>
                        </a:solidFill>
                        <a:effectLst/>
                        <a:uLnTx/>
                        <a:uFillTx/>
                        <a:latin typeface="Calibri" panose="020F0502020204030204" pitchFamily="34" charset="0"/>
                      </a:rPr>
                      <a:t>docker</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70AD47"/>
                        </a:solidFill>
                        <a:effectLst/>
                        <a:uLnTx/>
                        <a:uFillTx/>
                        <a:latin typeface="Calibri" panose="020F0502020204030204" pitchFamily="34" charset="0"/>
                      </a:rPr>
                      <a:t>container</a:t>
                    </a:r>
                  </a:p>
                </p:txBody>
              </p:sp>
              <p:pic>
                <p:nvPicPr>
                  <p:cNvPr id="145" name="Picture 4" descr="http://focusondocker.com/wp-content/uploads/slider-2-docker.pn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a:stretch/>
                </p:blipFill>
                <p:spPr bwMode="auto">
                  <a:xfrm>
                    <a:off x="-1776800" y="3582910"/>
                    <a:ext cx="534734" cy="247466"/>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8" descr="https://raw.github.com/sensu/sensu-logo/master/sensu1_flat%20white%20bg_png.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013907" y="3843341"/>
                    <a:ext cx="504478" cy="438173"/>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grpSp>
            <p:cxnSp>
              <p:nvCxnSpPr>
                <p:cNvPr id="141" name="Elbow Connector 405"/>
                <p:cNvCxnSpPr>
                  <a:stCxn id="130" idx="2"/>
                  <a:endCxn id="143" idx="0"/>
                </p:cNvCxnSpPr>
                <p:nvPr/>
              </p:nvCxnSpPr>
              <p:spPr>
                <a:xfrm rot="16200000" flipH="1">
                  <a:off x="7276467" y="4588729"/>
                  <a:ext cx="828770" cy="1106342"/>
                </a:xfrm>
                <a:prstGeom prst="bentConnector3">
                  <a:avLst>
                    <a:gd name="adj1" fmla="val 25560"/>
                  </a:avLst>
                </a:prstGeom>
                <a:noFill/>
                <a:ln w="28575" cap="flat" cmpd="sng" algn="ctr">
                  <a:solidFill>
                    <a:srgbClr val="5B9BD5">
                      <a:shade val="95000"/>
                      <a:satMod val="105000"/>
                    </a:srgbClr>
                  </a:solidFill>
                  <a:prstDash val="solid"/>
                  <a:tailEnd type="triangle"/>
                </a:ln>
                <a:effectLst/>
              </p:spPr>
            </p:cxnSp>
            <p:pic>
              <p:nvPicPr>
                <p:cNvPr id="142" name="Content Placeholder 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047129" y="4751756"/>
                  <a:ext cx="165418" cy="145146"/>
                </a:xfrm>
                <a:prstGeom prst="rect">
                  <a:avLst/>
                </a:prstGeom>
              </p:spPr>
            </p:pic>
          </p:grpSp>
          <p:grpSp>
            <p:nvGrpSpPr>
              <p:cNvPr id="121" name="Group 120"/>
              <p:cNvGrpSpPr/>
              <p:nvPr/>
            </p:nvGrpSpPr>
            <p:grpSpPr>
              <a:xfrm>
                <a:off x="5163985" y="2339640"/>
                <a:ext cx="2219033" cy="616180"/>
                <a:chOff x="5831630" y="2325126"/>
                <a:chExt cx="2219033" cy="616180"/>
              </a:xfrm>
            </p:grpSpPr>
            <p:pic>
              <p:nvPicPr>
                <p:cNvPr id="125" name="Picture 124"/>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831630" y="2325126"/>
                  <a:ext cx="513994" cy="616180"/>
                </a:xfrm>
                <a:prstGeom prst="rect">
                  <a:avLst/>
                </a:prstGeom>
              </p:spPr>
            </p:pic>
            <p:sp>
              <p:nvSpPr>
                <p:cNvPr id="126" name="TextBox 36"/>
                <p:cNvSpPr txBox="1">
                  <a:spLocks noChangeArrowheads="1"/>
                </p:cNvSpPr>
                <p:nvPr/>
              </p:nvSpPr>
              <p:spPr bwMode="auto">
                <a:xfrm>
                  <a:off x="6304055" y="2524593"/>
                  <a:ext cx="1746608" cy="338554"/>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8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10203"/>
                      </a:solidFill>
                      <a:effectLst/>
                      <a:uLnTx/>
                      <a:uFillTx/>
                      <a:latin typeface="Calibri" panose="020F0502020204030204" pitchFamily="34" charset="0"/>
                      <a:ea typeface="Verdana" pitchFamily="34" charset="0"/>
                      <a:cs typeface="Helvetica Neue"/>
                    </a:rPr>
                    <a:t>Public Subnet</a:t>
                  </a:r>
                </a:p>
              </p:txBody>
            </p:sp>
          </p:grpSp>
          <p:sp>
            <p:nvSpPr>
              <p:cNvPr id="122" name="Down Arrow 430"/>
              <p:cNvSpPr/>
              <p:nvPr/>
            </p:nvSpPr>
            <p:spPr>
              <a:xfrm rot="5400000">
                <a:off x="2976364" y="4661781"/>
                <a:ext cx="455313" cy="471386"/>
              </a:xfrm>
              <a:prstGeom prst="downArrow">
                <a:avLst/>
              </a:prstGeom>
              <a:solidFill>
                <a:srgbClr val="FF0000"/>
              </a:solidFill>
              <a:ln w="25400" cap="flat" cmpd="sng" algn="ctr">
                <a:solidFill>
                  <a:srgbClr val="FF0000"/>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23" name="Down Arrow 431"/>
              <p:cNvSpPr/>
              <p:nvPr/>
            </p:nvSpPr>
            <p:spPr>
              <a:xfrm rot="5400000">
                <a:off x="4298218" y="5762888"/>
                <a:ext cx="487196" cy="423632"/>
              </a:xfrm>
              <a:prstGeom prst="downArrow">
                <a:avLst/>
              </a:prstGeom>
              <a:solidFill>
                <a:srgbClr val="FF0000"/>
              </a:solidFill>
              <a:ln w="25400" cap="flat" cmpd="sng" algn="ctr">
                <a:solidFill>
                  <a:srgbClr val="FF0000"/>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24" name="Down Arrow 432"/>
              <p:cNvSpPr/>
              <p:nvPr/>
            </p:nvSpPr>
            <p:spPr>
              <a:xfrm rot="16200000">
                <a:off x="4271680" y="4564934"/>
                <a:ext cx="487196" cy="371371"/>
              </a:xfrm>
              <a:prstGeom prst="downArrow">
                <a:avLst/>
              </a:prstGeom>
              <a:solidFill>
                <a:srgbClr val="FF0000"/>
              </a:solidFill>
              <a:ln w="25400" cap="flat" cmpd="sng" algn="ctr">
                <a:solidFill>
                  <a:srgbClr val="FF0000"/>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Calibri" panose="020F0502020204030204" pitchFamily="34" charset="0"/>
                  <a:ea typeface="+mn-ea"/>
                  <a:cs typeface="+mn-cs"/>
                </a:endParaRPr>
              </a:p>
            </p:txBody>
          </p:sp>
        </p:grpSp>
        <p:grpSp>
          <p:nvGrpSpPr>
            <p:cNvPr id="105" name="Group 104"/>
            <p:cNvGrpSpPr/>
            <p:nvPr/>
          </p:nvGrpSpPr>
          <p:grpSpPr>
            <a:xfrm>
              <a:off x="2048757" y="1747323"/>
              <a:ext cx="6272982" cy="4768681"/>
              <a:chOff x="2759758" y="1743250"/>
              <a:chExt cx="6272982" cy="4768681"/>
            </a:xfrm>
          </p:grpSpPr>
          <p:sp>
            <p:nvSpPr>
              <p:cNvPr id="106" name="Rounded Rectangle 131"/>
              <p:cNvSpPr/>
              <p:nvPr/>
            </p:nvSpPr>
            <p:spPr>
              <a:xfrm>
                <a:off x="2759758" y="1813506"/>
                <a:ext cx="6272982" cy="4698425"/>
              </a:xfrm>
              <a:prstGeom prst="roundRect">
                <a:avLst>
                  <a:gd name="adj" fmla="val 9818"/>
                </a:avLst>
              </a:prstGeom>
              <a:noFill/>
              <a:ln w="38100" cap="flat" cmpd="sng" algn="ctr">
                <a:solidFill>
                  <a:srgbClr val="70AD47"/>
                </a:solidFill>
                <a:prstDash val="dash"/>
              </a:ln>
              <a:effectLst/>
            </p:spPr>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10203"/>
                  </a:solidFill>
                  <a:effectLst/>
                  <a:uLnTx/>
                  <a:uFillTx/>
                  <a:latin typeface="Calibri" panose="020F0502020204030204" pitchFamily="34" charset="0"/>
                  <a:ea typeface="+mn-ea"/>
                  <a:cs typeface="Arial"/>
                </a:endParaRPr>
              </a:p>
            </p:txBody>
          </p:sp>
          <p:grpSp>
            <p:nvGrpSpPr>
              <p:cNvPr id="107" name="Group 106"/>
              <p:cNvGrpSpPr/>
              <p:nvPr/>
            </p:nvGrpSpPr>
            <p:grpSpPr>
              <a:xfrm>
                <a:off x="2967683" y="1743250"/>
                <a:ext cx="725155" cy="1056145"/>
                <a:chOff x="1632209" y="1654663"/>
                <a:chExt cx="643781" cy="834802"/>
              </a:xfrm>
            </p:grpSpPr>
            <p:sp>
              <p:nvSpPr>
                <p:cNvPr id="108" name="TextBox 107"/>
                <p:cNvSpPr txBox="1"/>
                <p:nvPr/>
              </p:nvSpPr>
              <p:spPr>
                <a:xfrm>
                  <a:off x="1632209" y="2215145"/>
                  <a:ext cx="643781" cy="274320"/>
                </a:xfrm>
                <a:prstGeom prst="rect">
                  <a:avLst/>
                </a:prstGeom>
                <a:noFill/>
              </p:spPr>
              <p:txBody>
                <a:bodyPr wrap="square" lIns="0" tIns="0" rIns="0" bIns="0" rtlCol="0" anchor="t">
                  <a:noAutofit/>
                </a:body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600" b="1" i="0" u="none" strike="noStrike" kern="0" cap="none" spc="0" normalizeH="0" baseline="0" noProof="0" dirty="0">
                      <a:ln>
                        <a:noFill/>
                      </a:ln>
                      <a:solidFill>
                        <a:srgbClr val="010203"/>
                      </a:solidFill>
                      <a:effectLst/>
                      <a:uLnTx/>
                      <a:uFillTx/>
                      <a:latin typeface="Calibri" panose="020F0502020204030204" pitchFamily="34" charset="0"/>
                    </a:rPr>
                    <a:t>Stack</a:t>
                  </a:r>
                </a:p>
              </p:txBody>
            </p:sp>
            <p:pic>
              <p:nvPicPr>
                <p:cNvPr id="109" name="Picture 10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632953" y="1654663"/>
                  <a:ext cx="630670" cy="537766"/>
                </a:xfrm>
                <a:prstGeom prst="rect">
                  <a:avLst/>
                </a:prstGeom>
              </p:spPr>
            </p:pic>
          </p:grpSp>
        </p:grpSp>
      </p:grpSp>
    </p:spTree>
    <p:extLst>
      <p:ext uri="{BB962C8B-B14F-4D97-AF65-F5344CB8AC3E}">
        <p14:creationId xmlns:p14="http://schemas.microsoft.com/office/powerpoint/2010/main" val="4021991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22222E-6 4.44444E-6 L -0.13472 -0.01899 " pathEditMode="relative" rAng="0" ptsTypes="AA">
                                      <p:cBhvr>
                                        <p:cTn id="6" dur="500" fill="hold"/>
                                        <p:tgtEl>
                                          <p:spTgt spid="103"/>
                                        </p:tgtEl>
                                        <p:attrNameLst>
                                          <p:attrName>ppt_x</p:attrName>
                                          <p:attrName>ppt_y</p:attrName>
                                        </p:attrNameLst>
                                      </p:cBhvr>
                                      <p:rCtr x="-6736"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Brief Overview of AWS Cloud Formation</a:t>
            </a:r>
          </a:p>
        </p:txBody>
      </p:sp>
      <p:sp>
        <p:nvSpPr>
          <p:cNvPr id="6" name="Footer Placeholder 5"/>
          <p:cNvSpPr>
            <a:spLocks noGrp="1"/>
          </p:cNvSpPr>
          <p:nvPr>
            <p:ph type="ftr" sz="quarter" idx="3"/>
          </p:nvPr>
        </p:nvSpPr>
        <p:spPr/>
        <p:txBody>
          <a:bodyPr/>
          <a:lstStyle/>
          <a:p>
            <a:r>
              <a:rPr lang="en-US"/>
              <a:t>Copyright © 2017 Accenture  All rights reserved.</a:t>
            </a:r>
            <a:endParaRPr lang="en-US" dirty="0"/>
          </a:p>
        </p:txBody>
      </p:sp>
      <p:sp>
        <p:nvSpPr>
          <p:cNvPr id="7" name="Slide Number Placeholder 6"/>
          <p:cNvSpPr>
            <a:spLocks noGrp="1"/>
          </p:cNvSpPr>
          <p:nvPr>
            <p:ph type="sldNum" sz="quarter" idx="4"/>
          </p:nvPr>
        </p:nvSpPr>
        <p:spPr/>
        <p:txBody>
          <a:bodyPr/>
          <a:lstStyle/>
          <a:p>
            <a:fld id="{4F9AC08D-23A9-440E-BCB9-AA1E9877CC38}" type="slidenum">
              <a:rPr lang="en-US" smtClean="0"/>
              <a:pPr/>
              <a:t>29</a:t>
            </a:fld>
            <a:endParaRPr lang="en-US" dirty="0"/>
          </a:p>
        </p:txBody>
      </p:sp>
      <p:pic>
        <p:nvPicPr>
          <p:cNvPr id="19" name="Picture 2" descr="http://i.stack.imgur.com/mOiQ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832450"/>
            <a:ext cx="4920931" cy="4099449"/>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p:cNvGrpSpPr/>
          <p:nvPr/>
        </p:nvGrpSpPr>
        <p:grpSpPr>
          <a:xfrm>
            <a:off x="8931283" y="3358356"/>
            <a:ext cx="1009746" cy="1114963"/>
            <a:chOff x="7733858" y="3383247"/>
            <a:chExt cx="1009746" cy="1114963"/>
          </a:xfrm>
        </p:grpSpPr>
        <p:pic>
          <p:nvPicPr>
            <p:cNvPr id="21" name="Picture 20" descr="CloudFormation-Tempa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3858" y="3383247"/>
              <a:ext cx="1009746" cy="1009746"/>
            </a:xfrm>
            <a:prstGeom prst="rect">
              <a:avLst/>
            </a:prstGeom>
          </p:spPr>
        </p:pic>
        <p:sp>
          <p:nvSpPr>
            <p:cNvPr id="22" name="TextBox 29"/>
            <p:cNvSpPr txBox="1"/>
            <p:nvPr/>
          </p:nvSpPr>
          <p:spPr>
            <a:xfrm>
              <a:off x="7789841" y="4301233"/>
              <a:ext cx="885719" cy="196977"/>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600" b="1" dirty="0">
                  <a:solidFill>
                    <a:srgbClr val="010203"/>
                  </a:solidFill>
                  <a:latin typeface="Calibri" panose="020F0502020204030204" pitchFamily="34" charset="0"/>
                </a:rPr>
                <a:t>Template</a:t>
              </a:r>
            </a:p>
          </p:txBody>
        </p:sp>
      </p:grpSp>
      <p:sp>
        <p:nvSpPr>
          <p:cNvPr id="23" name="Rounded Rectangle 35"/>
          <p:cNvSpPr/>
          <p:nvPr/>
        </p:nvSpPr>
        <p:spPr>
          <a:xfrm>
            <a:off x="2268139" y="1886806"/>
            <a:ext cx="5167414" cy="4110321"/>
          </a:xfrm>
          <a:prstGeom prst="roundRect">
            <a:avLst>
              <a:gd name="adj" fmla="val 9818"/>
            </a:avLst>
          </a:prstGeom>
          <a:noFill/>
          <a:ln w="38100" cap="flat" cmpd="sng" algn="ctr">
            <a:solidFill>
              <a:srgbClr val="70AD47"/>
            </a:solidFill>
            <a:prstDash val="dash"/>
          </a:ln>
          <a:effectLst/>
        </p:spPr>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10203"/>
              </a:solidFill>
              <a:effectLst/>
              <a:uLnTx/>
              <a:uFillTx/>
              <a:latin typeface="Calibri" panose="020F0502020204030204" pitchFamily="34" charset="0"/>
              <a:ea typeface="+mn-ea"/>
              <a:cs typeface="Arial"/>
            </a:endParaRPr>
          </a:p>
        </p:txBody>
      </p:sp>
      <p:grpSp>
        <p:nvGrpSpPr>
          <p:cNvPr id="24" name="Group 23"/>
          <p:cNvGrpSpPr/>
          <p:nvPr/>
        </p:nvGrpSpPr>
        <p:grpSpPr>
          <a:xfrm>
            <a:off x="2350021" y="1617103"/>
            <a:ext cx="725155" cy="1056145"/>
            <a:chOff x="1632209" y="1654663"/>
            <a:chExt cx="643781" cy="834802"/>
          </a:xfrm>
        </p:grpSpPr>
        <p:sp>
          <p:nvSpPr>
            <p:cNvPr id="25" name="TextBox 24"/>
            <p:cNvSpPr txBox="1"/>
            <p:nvPr/>
          </p:nvSpPr>
          <p:spPr>
            <a:xfrm>
              <a:off x="1632209" y="2215145"/>
              <a:ext cx="643781" cy="274320"/>
            </a:xfrm>
            <a:prstGeom prst="rect">
              <a:avLst/>
            </a:prstGeom>
            <a:noFill/>
          </p:spPr>
          <p:txBody>
            <a:bodyPr wrap="square" lIns="0" tIns="0" rIns="0" bIns="0" rtlCol="0" anchor="t">
              <a:noAutofit/>
            </a:bodyPr>
            <a:lstStyle/>
            <a:p>
              <a:pPr algn="ctr" eaLnBrk="0" fontAlgn="base" hangingPunct="0">
                <a:lnSpc>
                  <a:spcPct val="80000"/>
                </a:lnSpc>
                <a:spcBef>
                  <a:spcPct val="0"/>
                </a:spcBef>
                <a:spcAft>
                  <a:spcPct val="0"/>
                </a:spcAft>
              </a:pPr>
              <a:r>
                <a:rPr lang="en-US" sz="1600" b="1" dirty="0">
                  <a:solidFill>
                    <a:srgbClr val="010203"/>
                  </a:solidFill>
                  <a:latin typeface="Calibri" panose="020F0502020204030204" pitchFamily="34" charset="0"/>
                </a:rPr>
                <a:t>Stack</a:t>
              </a:r>
            </a:p>
          </p:txBody>
        </p: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2953" y="1654663"/>
              <a:ext cx="630670" cy="537766"/>
            </a:xfrm>
            <a:prstGeom prst="rect">
              <a:avLst/>
            </a:prstGeom>
          </p:spPr>
        </p:pic>
      </p:grpSp>
      <p:grpSp>
        <p:nvGrpSpPr>
          <p:cNvPr id="27" name="Group 26"/>
          <p:cNvGrpSpPr/>
          <p:nvPr/>
        </p:nvGrpSpPr>
        <p:grpSpPr>
          <a:xfrm>
            <a:off x="7496864" y="3381230"/>
            <a:ext cx="1535723" cy="1010027"/>
            <a:chOff x="6689601" y="3567369"/>
            <a:chExt cx="1535723" cy="1010027"/>
          </a:xfrm>
        </p:grpSpPr>
        <p:sp>
          <p:nvSpPr>
            <p:cNvPr id="28" name="Left-Right Arrow 1"/>
            <p:cNvSpPr/>
            <p:nvPr/>
          </p:nvSpPr>
          <p:spPr bwMode="auto">
            <a:xfrm>
              <a:off x="6689601" y="3567369"/>
              <a:ext cx="1535723" cy="1010027"/>
            </a:xfrm>
            <a:prstGeom prst="leftRightArrow">
              <a:avLst>
                <a:gd name="adj1" fmla="val 54643"/>
                <a:gd name="adj2" fmla="val 43036"/>
              </a:avLst>
            </a:prstGeom>
            <a:solidFill>
              <a:srgbClr val="70AD47"/>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010203"/>
                </a:solidFill>
                <a:effectLst/>
                <a:uLnTx/>
                <a:uFillTx/>
                <a:latin typeface="Arial" charset="0"/>
              </a:endParaRPr>
            </a:p>
          </p:txBody>
        </p:sp>
        <p:pic>
          <p:nvPicPr>
            <p:cNvPr id="29" name="Picture 2" descr="https://upload.wikimedia.org/wikipedia/commons/thumb/3/31/AWS_Simple_Icons_Management-Tools_AWSCloudFormation.svg/2000px-AWS_Simple_Icons_Management-Tools_AWSCloudFormation.svg.png"/>
            <p:cNvPicPr>
              <a:picLocks noChangeAspect="1" noChangeArrowheads="1"/>
            </p:cNvPicPr>
            <p:nvPr/>
          </p:nvPicPr>
          <p:blipFill>
            <a:blip r:embed="rId5" cstate="print">
              <a:biLevel thresh="50000"/>
              <a:extLst>
                <a:ext uri="{28A0092B-C50C-407E-A947-70E740481C1C}">
                  <a14:useLocalDpi xmlns:a14="http://schemas.microsoft.com/office/drawing/2010/main" val="0"/>
                </a:ext>
              </a:extLst>
            </a:blip>
            <a:srcRect/>
            <a:stretch>
              <a:fillRect/>
            </a:stretch>
          </p:blipFill>
          <p:spPr bwMode="auto">
            <a:xfrm>
              <a:off x="7153711" y="3772919"/>
              <a:ext cx="607501" cy="6075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66554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7"/>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9"/>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2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nodeType="clickEffect">
                                  <p:stCondLst>
                                    <p:cond delay="0"/>
                                  </p:stCondLst>
                                  <p:childTnLst>
                                    <p:animMotion origin="layout" path="M 3.61111E-6 7.40741E-7 L -0.40261 -0.02315 " pathEditMode="relative" rAng="0" ptsTypes="AA">
                                      <p:cBhvr>
                                        <p:cTn id="24" dur="500" fill="hold"/>
                                        <p:tgtEl>
                                          <p:spTgt spid="20"/>
                                        </p:tgtEl>
                                        <p:attrNameLst>
                                          <p:attrName>ppt_x</p:attrName>
                                          <p:attrName>ppt_y</p:attrName>
                                        </p:attrNameLst>
                                      </p:cBhvr>
                                      <p:rCtr x="-20139" y="-11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AGENDA</a:t>
            </a:r>
          </a:p>
        </p:txBody>
      </p:sp>
      <p:sp>
        <p:nvSpPr>
          <p:cNvPr id="4" name="Text Placeholder 3"/>
          <p:cNvSpPr>
            <a:spLocks noGrp="1"/>
          </p:cNvSpPr>
          <p:nvPr>
            <p:ph type="body" sz="quarter" idx="10"/>
          </p:nvPr>
        </p:nvSpPr>
        <p:spPr/>
        <p:txBody>
          <a:bodyPr/>
          <a:lstStyle/>
          <a:p>
            <a:pPr marL="514350" lvl="0" indent="-514350">
              <a:lnSpc>
                <a:spcPct val="100000"/>
              </a:lnSpc>
              <a:buFont typeface="+mj-lt"/>
              <a:buAutoNum type="arabicParenR"/>
            </a:pPr>
            <a:r>
              <a:rPr lang="en-US" altLang="en-US" b="0" dirty="0">
                <a:latin typeface="Calibri" panose="020F0502020204030204" pitchFamily="34" charset="0"/>
                <a:ea typeface="Times New Roman" panose="02020603050405020304" pitchFamily="18" charset="0"/>
                <a:cs typeface="Times New Roman" panose="02020603050405020304" pitchFamily="18" charset="0"/>
              </a:rPr>
              <a:t>Brief Overview of DevOps</a:t>
            </a:r>
          </a:p>
          <a:p>
            <a:pPr marL="514350" lvl="0" indent="-514350">
              <a:lnSpc>
                <a:spcPct val="100000"/>
              </a:lnSpc>
              <a:buFont typeface="+mj-lt"/>
              <a:buAutoNum type="arabicParenR"/>
            </a:pPr>
            <a:r>
              <a:rPr lang="en-US" altLang="en-US" b="0" dirty="0">
                <a:latin typeface="Calibri" panose="020F0502020204030204" pitchFamily="34" charset="0"/>
                <a:ea typeface="Times New Roman" panose="02020603050405020304" pitchFamily="18" charset="0"/>
                <a:cs typeface="Times New Roman" panose="02020603050405020304" pitchFamily="18" charset="0"/>
              </a:rPr>
              <a:t>What is a Environment?</a:t>
            </a:r>
          </a:p>
          <a:p>
            <a:pPr marL="514350" lvl="0" indent="-514350">
              <a:lnSpc>
                <a:spcPct val="100000"/>
              </a:lnSpc>
              <a:buFont typeface="+mj-lt"/>
              <a:buAutoNum type="arabicParenR"/>
            </a:pPr>
            <a:r>
              <a:rPr lang="en-US" altLang="en-US" b="0" dirty="0">
                <a:latin typeface="Calibri" panose="020F0502020204030204" pitchFamily="34" charset="0"/>
                <a:ea typeface="Times New Roman" panose="02020603050405020304" pitchFamily="18" charset="0"/>
                <a:cs typeface="Times New Roman" panose="02020603050405020304" pitchFamily="18" charset="0"/>
              </a:rPr>
              <a:t>What is Cloud Computing?</a:t>
            </a:r>
          </a:p>
          <a:p>
            <a:pPr marL="514350" lvl="0" indent="-514350">
              <a:lnSpc>
                <a:spcPct val="100000"/>
              </a:lnSpc>
              <a:buFont typeface="+mj-lt"/>
              <a:buAutoNum type="arabicParenR"/>
            </a:pPr>
            <a:r>
              <a:rPr lang="en-US" altLang="en-US" b="0" dirty="0">
                <a:latin typeface="Calibri" panose="020F0502020204030204" pitchFamily="34" charset="0"/>
                <a:ea typeface="Times New Roman" panose="02020603050405020304" pitchFamily="18" charset="0"/>
                <a:cs typeface="Times New Roman" panose="02020603050405020304" pitchFamily="18" charset="0"/>
              </a:rPr>
              <a:t>What is Amazon Web Services?</a:t>
            </a:r>
          </a:p>
          <a:p>
            <a:pPr marL="514350" lvl="0" indent="-514350">
              <a:lnSpc>
                <a:spcPct val="100000"/>
              </a:lnSpc>
              <a:buFont typeface="+mj-lt"/>
              <a:buAutoNum type="arabicParenR"/>
            </a:pPr>
            <a:r>
              <a:rPr lang="en-US" altLang="en-US" b="0" dirty="0">
                <a:latin typeface="Calibri" panose="020F0502020204030204" pitchFamily="34" charset="0"/>
                <a:ea typeface="Times New Roman" panose="02020603050405020304" pitchFamily="18" charset="0"/>
                <a:cs typeface="Times New Roman" panose="02020603050405020304" pitchFamily="18" charset="0"/>
              </a:rPr>
              <a:t>What is AWS Cloud Formation?</a:t>
            </a:r>
          </a:p>
          <a:p>
            <a:pPr marL="514350" lvl="0" indent="-514350">
              <a:lnSpc>
                <a:spcPct val="100000"/>
              </a:lnSpc>
              <a:buFont typeface="+mj-lt"/>
              <a:buAutoNum type="arabicParenR"/>
            </a:pPr>
            <a:r>
              <a:rPr lang="en-US" altLang="en-US" b="0" dirty="0">
                <a:latin typeface="Calibri" panose="020F0502020204030204" pitchFamily="34" charset="0"/>
                <a:ea typeface="Times New Roman" panose="02020603050405020304" pitchFamily="18" charset="0"/>
                <a:cs typeface="Times New Roman" panose="02020603050405020304" pitchFamily="18" charset="0"/>
              </a:rPr>
              <a:t>What is ADOP Blueprint?</a:t>
            </a:r>
          </a:p>
          <a:p>
            <a:pPr marL="514350" lvl="0" indent="-514350">
              <a:lnSpc>
                <a:spcPct val="100000"/>
              </a:lnSpc>
              <a:buFont typeface="+mj-lt"/>
              <a:buAutoNum type="arabicParenR"/>
            </a:pPr>
            <a:r>
              <a:rPr lang="en-US" altLang="en-US" b="0" dirty="0">
                <a:latin typeface="Calibri" panose="020F0502020204030204" pitchFamily="34" charset="0"/>
                <a:ea typeface="Times New Roman" panose="02020603050405020304" pitchFamily="18" charset="0"/>
                <a:cs typeface="Times New Roman" panose="02020603050405020304" pitchFamily="18" charset="0"/>
              </a:rPr>
              <a:t>Brief Overview of ADOP GEN5 Architecture</a:t>
            </a:r>
          </a:p>
          <a:p>
            <a:pPr marL="514350" lvl="0" indent="-514350">
              <a:lnSpc>
                <a:spcPct val="100000"/>
              </a:lnSpc>
              <a:buFont typeface="+mj-lt"/>
              <a:buAutoNum type="arabicParenR"/>
            </a:pPr>
            <a:r>
              <a:rPr lang="en-US" altLang="en-US" b="0" dirty="0">
                <a:latin typeface="Calibri" panose="020F0502020204030204" pitchFamily="34" charset="0"/>
                <a:ea typeface="Times New Roman" panose="02020603050405020304" pitchFamily="18" charset="0"/>
                <a:cs typeface="Times New Roman" panose="02020603050405020304" pitchFamily="18" charset="0"/>
              </a:rPr>
              <a:t>Brief Overview of ADOP using </a:t>
            </a:r>
            <a:r>
              <a:rPr lang="en-US" altLang="en-US" b="0" dirty="0" err="1">
                <a:latin typeface="Calibri" panose="020F0502020204030204" pitchFamily="34" charset="0"/>
                <a:ea typeface="Times New Roman" panose="02020603050405020304" pitchFamily="18" charset="0"/>
                <a:cs typeface="Times New Roman" panose="02020603050405020304" pitchFamily="18" charset="0"/>
              </a:rPr>
              <a:t>CloudFormation</a:t>
            </a:r>
            <a:endParaRPr lang="en-US" altLang="en-US" b="0" dirty="0">
              <a:latin typeface="Calibri" panose="020F0502020204030204" pitchFamily="34" charset="0"/>
              <a:ea typeface="Times New Roman" panose="02020603050405020304" pitchFamily="18" charset="0"/>
              <a:cs typeface="Times New Roman" panose="02020603050405020304" pitchFamily="18" charset="0"/>
            </a:endParaRPr>
          </a:p>
          <a:p>
            <a:pPr marL="514350" indent="-514350">
              <a:lnSpc>
                <a:spcPct val="100000"/>
              </a:lnSpc>
              <a:buFont typeface="+mj-lt"/>
              <a:buAutoNum type="arabicParenR"/>
            </a:pPr>
            <a:r>
              <a:rPr lang="en-US" altLang="en-US" b="0" dirty="0">
                <a:latin typeface="Calibri" panose="020F0502020204030204" pitchFamily="34" charset="0"/>
                <a:ea typeface="Times New Roman" panose="02020603050405020304" pitchFamily="18" charset="0"/>
                <a:cs typeface="Times New Roman" panose="02020603050405020304" pitchFamily="18" charset="0"/>
              </a:rPr>
              <a:t>Template Anatomy</a:t>
            </a:r>
          </a:p>
          <a:p>
            <a:pPr marL="514350" indent="-514350">
              <a:lnSpc>
                <a:spcPct val="100000"/>
              </a:lnSpc>
              <a:buFont typeface="+mj-lt"/>
              <a:buAutoNum type="arabicParenR"/>
            </a:pPr>
            <a:r>
              <a:rPr lang="en-US" altLang="en-US" b="0" dirty="0">
                <a:latin typeface="Calibri" panose="020F0502020204030204" pitchFamily="34" charset="0"/>
                <a:ea typeface="Times New Roman" panose="02020603050405020304" pitchFamily="18" charset="0"/>
                <a:cs typeface="Times New Roman" panose="02020603050405020304" pitchFamily="18" charset="0"/>
              </a:rPr>
              <a:t> Q&amp;A</a:t>
            </a:r>
          </a:p>
        </p:txBody>
      </p:sp>
      <p:sp>
        <p:nvSpPr>
          <p:cNvPr id="6" name="Footer Placeholder 5"/>
          <p:cNvSpPr>
            <a:spLocks noGrp="1"/>
          </p:cNvSpPr>
          <p:nvPr>
            <p:ph type="ftr" sz="quarter" idx="3"/>
          </p:nvPr>
        </p:nvSpPr>
        <p:spPr/>
        <p:txBody>
          <a:bodyPr/>
          <a:lstStyle/>
          <a:p>
            <a:r>
              <a:rPr lang="en-US"/>
              <a:t>Copyright © 2017 Accenture  All rights reserved.</a:t>
            </a:r>
            <a:endParaRPr lang="en-US" dirty="0"/>
          </a:p>
        </p:txBody>
      </p:sp>
      <p:sp>
        <p:nvSpPr>
          <p:cNvPr id="7" name="Slide Number Placeholder 6"/>
          <p:cNvSpPr>
            <a:spLocks noGrp="1"/>
          </p:cNvSpPr>
          <p:nvPr>
            <p:ph type="sldNum" sz="quarter" idx="4"/>
          </p:nvPr>
        </p:nvSpPr>
        <p:spPr/>
        <p:txBody>
          <a:bodyPr/>
          <a:lstStyle/>
          <a:p>
            <a:fld id="{4F9AC08D-23A9-440E-BCB9-AA1E9877CC38}" type="slidenum">
              <a:rPr lang="en-US" smtClean="0"/>
              <a:pPr/>
              <a:t>3</a:t>
            </a:fld>
            <a:endParaRPr lang="en-US" dirty="0"/>
          </a:p>
        </p:txBody>
      </p:sp>
    </p:spTree>
    <p:extLst>
      <p:ext uri="{BB962C8B-B14F-4D97-AF65-F5344CB8AC3E}">
        <p14:creationId xmlns:p14="http://schemas.microsoft.com/office/powerpoint/2010/main" val="294568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Brief Overview of AWS Cloud Formation</a:t>
            </a:r>
          </a:p>
        </p:txBody>
      </p:sp>
      <p:sp>
        <p:nvSpPr>
          <p:cNvPr id="6" name="Footer Placeholder 5"/>
          <p:cNvSpPr>
            <a:spLocks noGrp="1"/>
          </p:cNvSpPr>
          <p:nvPr>
            <p:ph type="ftr" sz="quarter" idx="3"/>
          </p:nvPr>
        </p:nvSpPr>
        <p:spPr/>
        <p:txBody>
          <a:bodyPr/>
          <a:lstStyle/>
          <a:p>
            <a:r>
              <a:rPr lang="en-US"/>
              <a:t>Copyright © 2017 Accenture  All rights reserved.</a:t>
            </a:r>
            <a:endParaRPr lang="en-US" dirty="0"/>
          </a:p>
        </p:txBody>
      </p:sp>
      <p:sp>
        <p:nvSpPr>
          <p:cNvPr id="7" name="Slide Number Placeholder 6"/>
          <p:cNvSpPr>
            <a:spLocks noGrp="1"/>
          </p:cNvSpPr>
          <p:nvPr>
            <p:ph type="sldNum" sz="quarter" idx="4"/>
          </p:nvPr>
        </p:nvSpPr>
        <p:spPr/>
        <p:txBody>
          <a:bodyPr/>
          <a:lstStyle/>
          <a:p>
            <a:fld id="{4F9AC08D-23A9-440E-BCB9-AA1E9877CC38}" type="slidenum">
              <a:rPr lang="en-US" smtClean="0"/>
              <a:pPr/>
              <a:t>30</a:t>
            </a:fld>
            <a:endParaRPr lang="en-US" dirty="0"/>
          </a:p>
        </p:txBody>
      </p:sp>
      <p:grpSp>
        <p:nvGrpSpPr>
          <p:cNvPr id="22" name="Group 21"/>
          <p:cNvGrpSpPr/>
          <p:nvPr/>
        </p:nvGrpSpPr>
        <p:grpSpPr>
          <a:xfrm>
            <a:off x="5591128" y="2971621"/>
            <a:ext cx="1009746" cy="1102263"/>
            <a:chOff x="7733858" y="3383247"/>
            <a:chExt cx="1009746" cy="1102263"/>
          </a:xfrm>
        </p:grpSpPr>
        <p:pic>
          <p:nvPicPr>
            <p:cNvPr id="23" name="Picture 22" descr="CloudFormation-Tempa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3858" y="3383247"/>
              <a:ext cx="1009746" cy="1009746"/>
            </a:xfrm>
            <a:prstGeom prst="rect">
              <a:avLst/>
            </a:prstGeom>
          </p:spPr>
        </p:pic>
        <p:sp>
          <p:nvSpPr>
            <p:cNvPr id="24" name="TextBox 29"/>
            <p:cNvSpPr txBox="1"/>
            <p:nvPr/>
          </p:nvSpPr>
          <p:spPr>
            <a:xfrm>
              <a:off x="7784658" y="4288533"/>
              <a:ext cx="885719" cy="196977"/>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600" b="1" dirty="0">
                  <a:solidFill>
                    <a:srgbClr val="010203"/>
                  </a:solidFill>
                  <a:latin typeface="Calibri" panose="020F0502020204030204" pitchFamily="34" charset="0"/>
                </a:rPr>
                <a:t>Template</a:t>
              </a:r>
            </a:p>
          </p:txBody>
        </p:sp>
      </p:grpSp>
      <p:grpSp>
        <p:nvGrpSpPr>
          <p:cNvPr id="25" name="Group 24"/>
          <p:cNvGrpSpPr/>
          <p:nvPr/>
        </p:nvGrpSpPr>
        <p:grpSpPr>
          <a:xfrm>
            <a:off x="2460922" y="3498326"/>
            <a:ext cx="3243326" cy="2219672"/>
            <a:chOff x="804819" y="3704852"/>
            <a:chExt cx="3243326" cy="2219672"/>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819" y="3704852"/>
              <a:ext cx="2562332" cy="2219672"/>
            </a:xfrm>
            <a:prstGeom prst="rect">
              <a:avLst/>
            </a:prstGeom>
            <a:ln>
              <a:noFill/>
            </a:ln>
            <a:effectLst>
              <a:outerShdw blurRad="190500" algn="tl" rotWithShape="0">
                <a:srgbClr val="000000">
                  <a:alpha val="70000"/>
                </a:srgbClr>
              </a:outerShdw>
            </a:effectLst>
          </p:spPr>
        </p:pic>
        <p:sp>
          <p:nvSpPr>
            <p:cNvPr id="27" name="Left Arrow 9"/>
            <p:cNvSpPr/>
            <p:nvPr/>
          </p:nvSpPr>
          <p:spPr bwMode="auto">
            <a:xfrm rot="19503595">
              <a:off x="3456195" y="4113684"/>
              <a:ext cx="591950" cy="560222"/>
            </a:xfrm>
            <a:prstGeom prst="leftArrow">
              <a:avLst/>
            </a:prstGeom>
            <a:solidFill>
              <a:srgbClr val="70AD47"/>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010203"/>
                </a:solidFill>
                <a:effectLst/>
                <a:uLnTx/>
                <a:uFillTx/>
                <a:latin typeface="Arial" charset="0"/>
              </a:endParaRPr>
            </a:p>
          </p:txBody>
        </p:sp>
      </p:grpSp>
      <p:grpSp>
        <p:nvGrpSpPr>
          <p:cNvPr id="28" name="Group 27"/>
          <p:cNvGrpSpPr/>
          <p:nvPr/>
        </p:nvGrpSpPr>
        <p:grpSpPr>
          <a:xfrm>
            <a:off x="3304122" y="1434022"/>
            <a:ext cx="2403405" cy="1802573"/>
            <a:chOff x="1648019" y="1640548"/>
            <a:chExt cx="2403405" cy="1802573"/>
          </a:xfrm>
        </p:grpSpPr>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8019" y="1640548"/>
              <a:ext cx="1719132" cy="1737920"/>
            </a:xfrm>
            <a:prstGeom prst="rect">
              <a:avLst/>
            </a:prstGeom>
            <a:ln>
              <a:noFill/>
            </a:ln>
            <a:effectLst>
              <a:outerShdw blurRad="190500" algn="tl" rotWithShape="0">
                <a:srgbClr val="000000">
                  <a:alpha val="70000"/>
                </a:srgbClr>
              </a:outerShdw>
            </a:effectLst>
          </p:spPr>
        </p:pic>
        <p:sp>
          <p:nvSpPr>
            <p:cNvPr id="30" name="Left Arrow 37"/>
            <p:cNvSpPr/>
            <p:nvPr/>
          </p:nvSpPr>
          <p:spPr bwMode="auto">
            <a:xfrm rot="2235446">
              <a:off x="3459474" y="2882899"/>
              <a:ext cx="591950" cy="560222"/>
            </a:xfrm>
            <a:prstGeom prst="leftArrow">
              <a:avLst/>
            </a:prstGeom>
            <a:solidFill>
              <a:srgbClr val="70AD47"/>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010203"/>
                </a:solidFill>
                <a:effectLst/>
                <a:uLnTx/>
                <a:uFillTx/>
                <a:latin typeface="Arial" charset="0"/>
              </a:endParaRPr>
            </a:p>
          </p:txBody>
        </p:sp>
      </p:grpSp>
      <p:grpSp>
        <p:nvGrpSpPr>
          <p:cNvPr id="31" name="Group 30"/>
          <p:cNvGrpSpPr/>
          <p:nvPr/>
        </p:nvGrpSpPr>
        <p:grpSpPr>
          <a:xfrm>
            <a:off x="6509316" y="3819755"/>
            <a:ext cx="3235474" cy="2493111"/>
            <a:chOff x="4853213" y="4026281"/>
            <a:chExt cx="3235474" cy="2493111"/>
          </a:xfrm>
        </p:grpSpPr>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2645" y="4026281"/>
              <a:ext cx="2576042" cy="2493111"/>
            </a:xfrm>
            <a:prstGeom prst="rect">
              <a:avLst/>
            </a:prstGeom>
            <a:ln>
              <a:noFill/>
            </a:ln>
            <a:effectLst>
              <a:outerShdw blurRad="190500" algn="tl" rotWithShape="0">
                <a:srgbClr val="000000">
                  <a:alpha val="70000"/>
                </a:srgbClr>
              </a:outerShdw>
            </a:effectLst>
          </p:spPr>
        </p:pic>
        <p:sp>
          <p:nvSpPr>
            <p:cNvPr id="33" name="Left Arrow 39"/>
            <p:cNvSpPr/>
            <p:nvPr/>
          </p:nvSpPr>
          <p:spPr bwMode="auto">
            <a:xfrm rot="2319967" flipH="1">
              <a:off x="4853213" y="4116358"/>
              <a:ext cx="591950" cy="560222"/>
            </a:xfrm>
            <a:prstGeom prst="leftArrow">
              <a:avLst/>
            </a:prstGeom>
            <a:solidFill>
              <a:srgbClr val="70AD47"/>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010203"/>
                </a:solidFill>
                <a:effectLst/>
                <a:uLnTx/>
                <a:uFillTx/>
                <a:latin typeface="Arial" charset="0"/>
              </a:endParaRPr>
            </a:p>
          </p:txBody>
        </p:sp>
      </p:grpSp>
      <p:grpSp>
        <p:nvGrpSpPr>
          <p:cNvPr id="34" name="Group 33"/>
          <p:cNvGrpSpPr/>
          <p:nvPr/>
        </p:nvGrpSpPr>
        <p:grpSpPr>
          <a:xfrm>
            <a:off x="6481886" y="1292221"/>
            <a:ext cx="3262904" cy="2447545"/>
            <a:chOff x="4825783" y="1498747"/>
            <a:chExt cx="3262904" cy="2447545"/>
          </a:xfrm>
        </p:grpSpPr>
        <p:pic>
          <p:nvPicPr>
            <p:cNvPr id="35" name="Picture 3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12645" y="1498747"/>
              <a:ext cx="2576042" cy="2447545"/>
            </a:xfrm>
            <a:prstGeom prst="rect">
              <a:avLst/>
            </a:prstGeom>
            <a:ln>
              <a:noFill/>
            </a:ln>
            <a:effectLst>
              <a:outerShdw blurRad="190500" algn="tl" rotWithShape="0">
                <a:srgbClr val="000000">
                  <a:alpha val="70000"/>
                </a:srgbClr>
              </a:outerShdw>
            </a:effectLst>
          </p:spPr>
        </p:pic>
        <p:sp>
          <p:nvSpPr>
            <p:cNvPr id="36" name="Left Arrow 40"/>
            <p:cNvSpPr/>
            <p:nvPr/>
          </p:nvSpPr>
          <p:spPr bwMode="auto">
            <a:xfrm rot="19020060" flipH="1">
              <a:off x="4825783" y="2868607"/>
              <a:ext cx="591950" cy="560222"/>
            </a:xfrm>
            <a:prstGeom prst="leftArrow">
              <a:avLst/>
            </a:prstGeom>
            <a:solidFill>
              <a:srgbClr val="70AD47"/>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010203"/>
                </a:solidFill>
                <a:effectLst/>
                <a:uLnTx/>
                <a:uFillTx/>
                <a:latin typeface="Arial" charset="0"/>
              </a:endParaRPr>
            </a:p>
          </p:txBody>
        </p:sp>
      </p:grpSp>
    </p:spTree>
    <p:extLst>
      <p:ext uri="{BB962C8B-B14F-4D97-AF65-F5344CB8AC3E}">
        <p14:creationId xmlns:p14="http://schemas.microsoft.com/office/powerpoint/2010/main" val="1773050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Brief Overview of AWS Cloud Formation</a:t>
            </a:r>
          </a:p>
        </p:txBody>
      </p:sp>
      <p:sp>
        <p:nvSpPr>
          <p:cNvPr id="6" name="Footer Placeholder 5"/>
          <p:cNvSpPr>
            <a:spLocks noGrp="1"/>
          </p:cNvSpPr>
          <p:nvPr>
            <p:ph type="ftr" sz="quarter" idx="3"/>
          </p:nvPr>
        </p:nvSpPr>
        <p:spPr/>
        <p:txBody>
          <a:bodyPr/>
          <a:lstStyle/>
          <a:p>
            <a:r>
              <a:rPr lang="en-US"/>
              <a:t>Copyright © 2017 Accenture  All rights reserved.</a:t>
            </a:r>
            <a:endParaRPr lang="en-US" dirty="0"/>
          </a:p>
        </p:txBody>
      </p:sp>
      <p:sp>
        <p:nvSpPr>
          <p:cNvPr id="7" name="Slide Number Placeholder 6"/>
          <p:cNvSpPr>
            <a:spLocks noGrp="1"/>
          </p:cNvSpPr>
          <p:nvPr>
            <p:ph type="sldNum" sz="quarter" idx="4"/>
          </p:nvPr>
        </p:nvSpPr>
        <p:spPr/>
        <p:txBody>
          <a:bodyPr/>
          <a:lstStyle/>
          <a:p>
            <a:fld id="{4F9AC08D-23A9-440E-BCB9-AA1E9877CC38}" type="slidenum">
              <a:rPr lang="en-US" smtClean="0"/>
              <a:pPr/>
              <a:t>31</a:t>
            </a:fld>
            <a:endParaRPr lang="en-US" dirty="0"/>
          </a:p>
        </p:txBody>
      </p:sp>
      <p:sp>
        <p:nvSpPr>
          <p:cNvPr id="56" name="Chevron 6"/>
          <p:cNvSpPr/>
          <p:nvPr/>
        </p:nvSpPr>
        <p:spPr bwMode="auto">
          <a:xfrm>
            <a:off x="5895703" y="4178041"/>
            <a:ext cx="400596" cy="450792"/>
          </a:xfrm>
          <a:prstGeom prst="chevron">
            <a:avLst>
              <a:gd name="adj" fmla="val 34149"/>
            </a:avLst>
          </a:prstGeom>
          <a:solidFill>
            <a:srgbClr val="010203"/>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010203"/>
              </a:solidFill>
              <a:effectLst/>
              <a:uLnTx/>
              <a:uFillTx/>
              <a:latin typeface="Arial" charset="0"/>
            </a:endParaRPr>
          </a:p>
        </p:txBody>
      </p:sp>
      <p:sp>
        <p:nvSpPr>
          <p:cNvPr id="57" name="Chevron 41"/>
          <p:cNvSpPr/>
          <p:nvPr/>
        </p:nvSpPr>
        <p:spPr bwMode="auto">
          <a:xfrm>
            <a:off x="7794204" y="4178041"/>
            <a:ext cx="400596" cy="450792"/>
          </a:xfrm>
          <a:prstGeom prst="chevron">
            <a:avLst>
              <a:gd name="adj" fmla="val 34149"/>
            </a:avLst>
          </a:prstGeom>
          <a:solidFill>
            <a:srgbClr val="010203"/>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010203"/>
              </a:solidFill>
              <a:effectLst/>
              <a:uLnTx/>
              <a:uFillTx/>
              <a:latin typeface="Arial" charset="0"/>
            </a:endParaRPr>
          </a:p>
        </p:txBody>
      </p:sp>
      <p:sp>
        <p:nvSpPr>
          <p:cNvPr id="58" name="Chevron 45"/>
          <p:cNvSpPr/>
          <p:nvPr/>
        </p:nvSpPr>
        <p:spPr bwMode="auto">
          <a:xfrm>
            <a:off x="4033415" y="4178041"/>
            <a:ext cx="400596" cy="450792"/>
          </a:xfrm>
          <a:prstGeom prst="chevron">
            <a:avLst>
              <a:gd name="adj" fmla="val 34149"/>
            </a:avLst>
          </a:prstGeom>
          <a:solidFill>
            <a:srgbClr val="010203"/>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010203"/>
              </a:solidFill>
              <a:effectLst/>
              <a:uLnTx/>
              <a:uFillTx/>
              <a:latin typeface="Arial" charset="0"/>
            </a:endParaRPr>
          </a:p>
        </p:txBody>
      </p:sp>
      <p:grpSp>
        <p:nvGrpSpPr>
          <p:cNvPr id="59" name="Group 58"/>
          <p:cNvGrpSpPr/>
          <p:nvPr/>
        </p:nvGrpSpPr>
        <p:grpSpPr>
          <a:xfrm>
            <a:off x="4219711" y="1510025"/>
            <a:ext cx="1843074" cy="4199725"/>
            <a:chOff x="2817545" y="1820341"/>
            <a:chExt cx="1843074" cy="4199725"/>
          </a:xfrm>
        </p:grpSpPr>
        <p:grpSp>
          <p:nvGrpSpPr>
            <p:cNvPr id="60" name="Group 59"/>
            <p:cNvGrpSpPr/>
            <p:nvPr/>
          </p:nvGrpSpPr>
          <p:grpSpPr>
            <a:xfrm>
              <a:off x="3228790" y="4170255"/>
              <a:ext cx="1009746" cy="1150692"/>
              <a:chOff x="7733858" y="3383247"/>
              <a:chExt cx="1009746" cy="1150692"/>
            </a:xfrm>
          </p:grpSpPr>
          <p:pic>
            <p:nvPicPr>
              <p:cNvPr id="63" name="Picture 62" descr="CloudFormation-Tempa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3858" y="3383247"/>
                <a:ext cx="1009746" cy="1009746"/>
              </a:xfrm>
              <a:prstGeom prst="rect">
                <a:avLst/>
              </a:prstGeom>
            </p:spPr>
          </p:pic>
          <p:sp>
            <p:nvSpPr>
              <p:cNvPr id="64" name="TextBox 29"/>
              <p:cNvSpPr txBox="1"/>
              <p:nvPr/>
            </p:nvSpPr>
            <p:spPr>
              <a:xfrm>
                <a:off x="7799435" y="4336962"/>
                <a:ext cx="885719" cy="196977"/>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600" b="1" dirty="0">
                    <a:solidFill>
                      <a:srgbClr val="010203"/>
                    </a:solidFill>
                    <a:latin typeface="Calibri" panose="020F0502020204030204" pitchFamily="34" charset="0"/>
                  </a:rPr>
                  <a:t>Template</a:t>
                </a:r>
              </a:p>
            </p:txBody>
          </p:sp>
        </p:grpSp>
        <p:pic>
          <p:nvPicPr>
            <p:cNvPr id="61" name="Picture 60"/>
            <p:cNvPicPr>
              <a:picLocks noChangeAspect="1"/>
            </p:cNvPicPr>
            <p:nvPr/>
          </p:nvPicPr>
          <p:blipFill rotWithShape="1">
            <a:blip r:embed="rId3"/>
            <a:srcRect b="21925"/>
            <a:stretch/>
          </p:blipFill>
          <p:spPr>
            <a:xfrm>
              <a:off x="2825167" y="1820341"/>
              <a:ext cx="1814654" cy="2208968"/>
            </a:xfrm>
            <a:prstGeom prst="rect">
              <a:avLst/>
            </a:prstGeom>
            <a:ln>
              <a:noFill/>
            </a:ln>
            <a:effectLst>
              <a:outerShdw blurRad="190500" algn="tl" rotWithShape="0">
                <a:srgbClr val="000000">
                  <a:alpha val="70000"/>
                </a:srgbClr>
              </a:outerShdw>
            </a:effectLst>
          </p:spPr>
        </p:pic>
        <p:sp>
          <p:nvSpPr>
            <p:cNvPr id="62" name="TextBox 61"/>
            <p:cNvSpPr txBox="1"/>
            <p:nvPr/>
          </p:nvSpPr>
          <p:spPr>
            <a:xfrm>
              <a:off x="2817545" y="5484535"/>
              <a:ext cx="1843074" cy="535531"/>
            </a:xfrm>
            <a:prstGeom prst="rect">
              <a:avLst/>
            </a:prstGeom>
            <a:noFill/>
          </p:spPr>
          <p:txBody>
            <a:bodyPr wrap="square" rtlCol="0">
              <a:spAutoFit/>
            </a:bodyPr>
            <a:lstStyle/>
            <a:p>
              <a:pPr marL="171450" indent="-171450" eaLnBrk="0" fontAlgn="base" hangingPunct="0">
                <a:lnSpc>
                  <a:spcPct val="80000"/>
                </a:lnSpc>
                <a:spcBef>
                  <a:spcPct val="0"/>
                </a:spcBef>
                <a:spcAft>
                  <a:spcPct val="0"/>
                </a:spcAft>
                <a:buFont typeface="Arial" panose="020B0604020202020204" pitchFamily="34" charset="0"/>
                <a:buChar char="•"/>
              </a:pPr>
              <a:r>
                <a:rPr lang="en-US" sz="1200" dirty="0">
                  <a:solidFill>
                    <a:srgbClr val="FFFFFF">
                      <a:lumMod val="50000"/>
                    </a:srgbClr>
                  </a:solidFill>
                  <a:latin typeface="Arial" charset="0"/>
                </a:rPr>
                <a:t>Parameter definition</a:t>
              </a:r>
            </a:p>
            <a:p>
              <a:pPr marL="171450" indent="-171450" eaLnBrk="0" fontAlgn="base" hangingPunct="0">
                <a:lnSpc>
                  <a:spcPct val="80000"/>
                </a:lnSpc>
                <a:spcBef>
                  <a:spcPct val="0"/>
                </a:spcBef>
                <a:spcAft>
                  <a:spcPct val="0"/>
                </a:spcAft>
                <a:buFont typeface="Arial" panose="020B0604020202020204" pitchFamily="34" charset="0"/>
                <a:buChar char="•"/>
              </a:pPr>
              <a:r>
                <a:rPr lang="en-US" sz="1200" dirty="0">
                  <a:solidFill>
                    <a:srgbClr val="FFFFFF">
                      <a:lumMod val="50000"/>
                    </a:srgbClr>
                  </a:solidFill>
                  <a:latin typeface="Arial" charset="0"/>
                </a:rPr>
                <a:t>Resource creation</a:t>
              </a:r>
            </a:p>
            <a:p>
              <a:pPr marL="171450" indent="-171450" eaLnBrk="0" fontAlgn="base" hangingPunct="0">
                <a:lnSpc>
                  <a:spcPct val="80000"/>
                </a:lnSpc>
                <a:spcBef>
                  <a:spcPct val="0"/>
                </a:spcBef>
                <a:spcAft>
                  <a:spcPct val="0"/>
                </a:spcAft>
                <a:buFont typeface="Arial" panose="020B0604020202020204" pitchFamily="34" charset="0"/>
                <a:buChar char="•"/>
              </a:pPr>
              <a:r>
                <a:rPr lang="en-US" sz="1200" dirty="0">
                  <a:solidFill>
                    <a:srgbClr val="FFFFFF">
                      <a:lumMod val="50000"/>
                    </a:srgbClr>
                  </a:solidFill>
                  <a:latin typeface="Arial" charset="0"/>
                </a:rPr>
                <a:t>Configuration actions</a:t>
              </a:r>
            </a:p>
          </p:txBody>
        </p:sp>
      </p:grpSp>
      <p:grpSp>
        <p:nvGrpSpPr>
          <p:cNvPr id="65" name="Group 64"/>
          <p:cNvGrpSpPr/>
          <p:nvPr/>
        </p:nvGrpSpPr>
        <p:grpSpPr>
          <a:xfrm>
            <a:off x="6303228" y="1526472"/>
            <a:ext cx="1620459" cy="4524910"/>
            <a:chOff x="4901062" y="1836788"/>
            <a:chExt cx="1620459" cy="4524910"/>
          </a:xfrm>
        </p:grpSpPr>
        <p:grpSp>
          <p:nvGrpSpPr>
            <p:cNvPr id="66" name="Group 65"/>
            <p:cNvGrpSpPr/>
            <p:nvPr/>
          </p:nvGrpSpPr>
          <p:grpSpPr>
            <a:xfrm>
              <a:off x="5003994" y="4069495"/>
              <a:ext cx="1234583" cy="1523845"/>
              <a:chOff x="4496095" y="4403171"/>
              <a:chExt cx="1234583" cy="1523845"/>
            </a:xfrm>
          </p:grpSpPr>
          <p:pic>
            <p:nvPicPr>
              <p:cNvPr id="69" name="Picture 2" descr="https://upload.wikimedia.org/wikipedia/commons/thumb/3/31/AWS_Simple_Icons_Management-Tools_AWSCloudFormation.svg/2000px-AWS_Simple_Icons_Management-Tools_AWSCloudFormation.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96095" y="4403171"/>
                <a:ext cx="1234583" cy="1234584"/>
              </a:xfrm>
              <a:prstGeom prst="rect">
                <a:avLst/>
              </a:prstGeom>
              <a:noFill/>
              <a:extLst>
                <a:ext uri="{909E8E84-426E-40DD-AFC4-6F175D3DCCD1}">
                  <a14:hiddenFill xmlns:a14="http://schemas.microsoft.com/office/drawing/2010/main">
                    <a:solidFill>
                      <a:srgbClr val="FFFFFF"/>
                    </a:solidFill>
                  </a14:hiddenFill>
                </a:ext>
              </a:extLst>
            </p:spPr>
          </p:pic>
          <p:sp>
            <p:nvSpPr>
              <p:cNvPr id="70" name="TextBox 29"/>
              <p:cNvSpPr txBox="1"/>
              <p:nvPr/>
            </p:nvSpPr>
            <p:spPr>
              <a:xfrm>
                <a:off x="4674049" y="5533062"/>
                <a:ext cx="885719" cy="393954"/>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600" b="1" dirty="0">
                    <a:solidFill>
                      <a:srgbClr val="010203"/>
                    </a:solidFill>
                    <a:latin typeface="Calibri" panose="020F0502020204030204" pitchFamily="34" charset="0"/>
                  </a:rPr>
                  <a:t>Cloud Formation</a:t>
                </a:r>
              </a:p>
            </p:txBody>
          </p:sp>
        </p:grpSp>
        <p:pic>
          <p:nvPicPr>
            <p:cNvPr id="67" name="Picture 66"/>
            <p:cNvPicPr>
              <a:picLocks noChangeAspect="1"/>
            </p:cNvPicPr>
            <p:nvPr/>
          </p:nvPicPr>
          <p:blipFill>
            <a:blip r:embed="rId5"/>
            <a:stretch>
              <a:fillRect/>
            </a:stretch>
          </p:blipFill>
          <p:spPr>
            <a:xfrm>
              <a:off x="4949651" y="1836788"/>
              <a:ext cx="1571870" cy="2235549"/>
            </a:xfrm>
            <a:prstGeom prst="rect">
              <a:avLst/>
            </a:prstGeom>
          </p:spPr>
        </p:pic>
        <p:sp>
          <p:nvSpPr>
            <p:cNvPr id="68" name="TextBox 67"/>
            <p:cNvSpPr txBox="1"/>
            <p:nvPr/>
          </p:nvSpPr>
          <p:spPr>
            <a:xfrm>
              <a:off x="4901062" y="5678434"/>
              <a:ext cx="1590781" cy="683264"/>
            </a:xfrm>
            <a:prstGeom prst="rect">
              <a:avLst/>
            </a:prstGeom>
            <a:noFill/>
          </p:spPr>
          <p:txBody>
            <a:bodyPr wrap="square" rtlCol="0">
              <a:spAutoFit/>
            </a:bodyPr>
            <a:lstStyle/>
            <a:p>
              <a:pPr marL="171450" indent="-171450" eaLnBrk="0" fontAlgn="base" hangingPunct="0">
                <a:lnSpc>
                  <a:spcPct val="80000"/>
                </a:lnSpc>
                <a:spcBef>
                  <a:spcPct val="0"/>
                </a:spcBef>
                <a:spcAft>
                  <a:spcPct val="0"/>
                </a:spcAft>
                <a:buFont typeface="Arial" panose="020B0604020202020204" pitchFamily="34" charset="0"/>
                <a:buChar char="•"/>
              </a:pPr>
              <a:r>
                <a:rPr lang="en-US" sz="1200" dirty="0">
                  <a:solidFill>
                    <a:srgbClr val="FFFFFF">
                      <a:lumMod val="50000"/>
                    </a:srgbClr>
                  </a:solidFill>
                  <a:latin typeface="Arial" charset="0"/>
                </a:rPr>
                <a:t>Stack creation</a:t>
              </a:r>
            </a:p>
            <a:p>
              <a:pPr marL="171450" indent="-171450" eaLnBrk="0" fontAlgn="base" hangingPunct="0">
                <a:lnSpc>
                  <a:spcPct val="80000"/>
                </a:lnSpc>
                <a:spcBef>
                  <a:spcPct val="0"/>
                </a:spcBef>
                <a:spcAft>
                  <a:spcPct val="0"/>
                </a:spcAft>
                <a:buFont typeface="Arial" panose="020B0604020202020204" pitchFamily="34" charset="0"/>
                <a:buChar char="•"/>
              </a:pPr>
              <a:r>
                <a:rPr lang="en-US" sz="1200" dirty="0">
                  <a:solidFill>
                    <a:srgbClr val="FFFFFF">
                      <a:lumMod val="50000"/>
                    </a:srgbClr>
                  </a:solidFill>
                  <a:latin typeface="Arial" charset="0"/>
                </a:rPr>
                <a:t>Stack updates</a:t>
              </a:r>
            </a:p>
            <a:p>
              <a:pPr marL="171450" indent="-171450" eaLnBrk="0" fontAlgn="base" hangingPunct="0">
                <a:lnSpc>
                  <a:spcPct val="80000"/>
                </a:lnSpc>
                <a:spcBef>
                  <a:spcPct val="0"/>
                </a:spcBef>
                <a:spcAft>
                  <a:spcPct val="0"/>
                </a:spcAft>
                <a:buFont typeface="Arial" panose="020B0604020202020204" pitchFamily="34" charset="0"/>
                <a:buChar char="•"/>
              </a:pPr>
              <a:r>
                <a:rPr lang="en-US" sz="1200" dirty="0">
                  <a:solidFill>
                    <a:srgbClr val="FFFFFF">
                      <a:lumMod val="50000"/>
                    </a:srgbClr>
                  </a:solidFill>
                  <a:latin typeface="Arial" charset="0"/>
                </a:rPr>
                <a:t>Error Detection and rollback</a:t>
              </a:r>
            </a:p>
          </p:txBody>
        </p:sp>
      </p:grpSp>
      <p:grpSp>
        <p:nvGrpSpPr>
          <p:cNvPr id="71" name="Group 70"/>
          <p:cNvGrpSpPr/>
          <p:nvPr/>
        </p:nvGrpSpPr>
        <p:grpSpPr>
          <a:xfrm>
            <a:off x="8177446" y="1547272"/>
            <a:ext cx="1843074" cy="4511214"/>
            <a:chOff x="6775280" y="1857588"/>
            <a:chExt cx="1843074" cy="4511214"/>
          </a:xfrm>
        </p:grpSpPr>
        <p:pic>
          <p:nvPicPr>
            <p:cNvPr id="72" name="Picture 7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1351" y="1857588"/>
              <a:ext cx="1758126" cy="2193950"/>
            </a:xfrm>
            <a:prstGeom prst="rect">
              <a:avLst/>
            </a:prstGeom>
            <a:ln>
              <a:noFill/>
            </a:ln>
            <a:effectLst>
              <a:outerShdw blurRad="190500" algn="tl" rotWithShape="0">
                <a:srgbClr val="000000">
                  <a:alpha val="70000"/>
                </a:srgbClr>
              </a:outerShdw>
            </a:effectLst>
          </p:spPr>
        </p:pic>
        <p:grpSp>
          <p:nvGrpSpPr>
            <p:cNvPr id="73" name="Group 72"/>
            <p:cNvGrpSpPr/>
            <p:nvPr/>
          </p:nvGrpSpPr>
          <p:grpSpPr>
            <a:xfrm>
              <a:off x="6957274" y="4373578"/>
              <a:ext cx="1113421" cy="1135100"/>
              <a:chOff x="7613303" y="4662839"/>
              <a:chExt cx="1113421" cy="1135100"/>
            </a:xfrm>
          </p:grpSpPr>
          <p:pic>
            <p:nvPicPr>
              <p:cNvPr id="75" name="Picture 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02340" y="4662839"/>
                <a:ext cx="710387" cy="680352"/>
              </a:xfrm>
              <a:prstGeom prst="rect">
                <a:avLst/>
              </a:prstGeom>
            </p:spPr>
          </p:pic>
          <p:sp>
            <p:nvSpPr>
              <p:cNvPr id="76" name="TextBox 29"/>
              <p:cNvSpPr txBox="1"/>
              <p:nvPr/>
            </p:nvSpPr>
            <p:spPr>
              <a:xfrm>
                <a:off x="7613303" y="5403985"/>
                <a:ext cx="1113421" cy="393954"/>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600" b="1" dirty="0">
                    <a:solidFill>
                      <a:srgbClr val="010203"/>
                    </a:solidFill>
                    <a:latin typeface="Calibri" panose="020F0502020204030204" pitchFamily="34" charset="0"/>
                  </a:rPr>
                  <a:t>Generated</a:t>
                </a:r>
                <a:br>
                  <a:rPr lang="en-US" sz="1600" b="1" dirty="0">
                    <a:solidFill>
                      <a:srgbClr val="010203"/>
                    </a:solidFill>
                    <a:latin typeface="Calibri" panose="020F0502020204030204" pitchFamily="34" charset="0"/>
                  </a:rPr>
                </a:br>
                <a:r>
                  <a:rPr lang="en-US" sz="1600" b="1" dirty="0">
                    <a:solidFill>
                      <a:srgbClr val="010203"/>
                    </a:solidFill>
                    <a:latin typeface="Calibri" panose="020F0502020204030204" pitchFamily="34" charset="0"/>
                  </a:rPr>
                  <a:t>Stack</a:t>
                </a:r>
              </a:p>
            </p:txBody>
          </p:sp>
        </p:grpSp>
        <p:sp>
          <p:nvSpPr>
            <p:cNvPr id="74" name="TextBox 73"/>
            <p:cNvSpPr txBox="1"/>
            <p:nvPr/>
          </p:nvSpPr>
          <p:spPr>
            <a:xfrm>
              <a:off x="6775280" y="5537805"/>
              <a:ext cx="1843074" cy="830997"/>
            </a:xfrm>
            <a:prstGeom prst="rect">
              <a:avLst/>
            </a:prstGeom>
            <a:noFill/>
          </p:spPr>
          <p:txBody>
            <a:bodyPr wrap="square" rtlCol="0">
              <a:spAutoFit/>
            </a:bodyPr>
            <a:lstStyle/>
            <a:p>
              <a:pPr marL="171450" indent="-171450" eaLnBrk="0" fontAlgn="base" hangingPunct="0">
                <a:lnSpc>
                  <a:spcPct val="80000"/>
                </a:lnSpc>
                <a:spcBef>
                  <a:spcPct val="0"/>
                </a:spcBef>
                <a:spcAft>
                  <a:spcPct val="0"/>
                </a:spcAft>
                <a:buFont typeface="Arial" panose="020B0604020202020204" pitchFamily="34" charset="0"/>
                <a:buChar char="•"/>
              </a:pPr>
              <a:r>
                <a:rPr lang="en-US" sz="1200" dirty="0">
                  <a:solidFill>
                    <a:srgbClr val="FFFFFF">
                      <a:lumMod val="50000"/>
                    </a:srgbClr>
                  </a:solidFill>
                  <a:latin typeface="Arial" charset="0"/>
                </a:rPr>
                <a:t>Comprehensive service support</a:t>
              </a:r>
            </a:p>
            <a:p>
              <a:pPr marL="171450" indent="-171450" eaLnBrk="0" fontAlgn="base" hangingPunct="0">
                <a:lnSpc>
                  <a:spcPct val="80000"/>
                </a:lnSpc>
                <a:spcBef>
                  <a:spcPct val="0"/>
                </a:spcBef>
                <a:spcAft>
                  <a:spcPct val="0"/>
                </a:spcAft>
                <a:buFont typeface="Arial" panose="020B0604020202020204" pitchFamily="34" charset="0"/>
                <a:buChar char="•"/>
              </a:pPr>
              <a:r>
                <a:rPr lang="en-US" sz="1200" dirty="0">
                  <a:solidFill>
                    <a:srgbClr val="FFFFFF">
                      <a:lumMod val="50000"/>
                    </a:srgbClr>
                  </a:solidFill>
                  <a:latin typeface="Arial" charset="0"/>
                </a:rPr>
                <a:t>Service event aware</a:t>
              </a:r>
            </a:p>
            <a:p>
              <a:pPr marL="171450" indent="-171450" eaLnBrk="0" fontAlgn="base" hangingPunct="0">
                <a:lnSpc>
                  <a:spcPct val="80000"/>
                </a:lnSpc>
                <a:spcBef>
                  <a:spcPct val="0"/>
                </a:spcBef>
                <a:spcAft>
                  <a:spcPct val="0"/>
                </a:spcAft>
                <a:buFont typeface="Arial" panose="020B0604020202020204" pitchFamily="34" charset="0"/>
                <a:buChar char="•"/>
              </a:pPr>
              <a:r>
                <a:rPr lang="en-US" sz="1200" dirty="0">
                  <a:solidFill>
                    <a:srgbClr val="FFFFFF">
                      <a:lumMod val="50000"/>
                    </a:srgbClr>
                  </a:solidFill>
                  <a:latin typeface="Arial" charset="0"/>
                </a:rPr>
                <a:t>Customizable</a:t>
              </a:r>
            </a:p>
            <a:p>
              <a:pPr eaLnBrk="0" fontAlgn="base" hangingPunct="0">
                <a:lnSpc>
                  <a:spcPct val="80000"/>
                </a:lnSpc>
                <a:spcBef>
                  <a:spcPct val="0"/>
                </a:spcBef>
                <a:spcAft>
                  <a:spcPct val="0"/>
                </a:spcAft>
              </a:pPr>
              <a:endParaRPr lang="en-US" sz="1200" dirty="0">
                <a:solidFill>
                  <a:srgbClr val="FFFFFF">
                    <a:lumMod val="50000"/>
                  </a:srgbClr>
                </a:solidFill>
                <a:latin typeface="Arial" charset="0"/>
              </a:endParaRPr>
            </a:p>
          </p:txBody>
        </p:sp>
      </p:grpSp>
      <p:grpSp>
        <p:nvGrpSpPr>
          <p:cNvPr id="77" name="Group 76"/>
          <p:cNvGrpSpPr/>
          <p:nvPr/>
        </p:nvGrpSpPr>
        <p:grpSpPr>
          <a:xfrm>
            <a:off x="2234498" y="1510025"/>
            <a:ext cx="1904888" cy="4182862"/>
            <a:chOff x="832332" y="1820341"/>
            <a:chExt cx="1904888" cy="4182862"/>
          </a:xfrm>
        </p:grpSpPr>
        <p:grpSp>
          <p:nvGrpSpPr>
            <p:cNvPr id="78" name="Group 77"/>
            <p:cNvGrpSpPr/>
            <p:nvPr/>
          </p:nvGrpSpPr>
          <p:grpSpPr>
            <a:xfrm>
              <a:off x="832332" y="1820341"/>
              <a:ext cx="1904888" cy="4089948"/>
              <a:chOff x="832332" y="1820341"/>
              <a:chExt cx="1904888" cy="4089948"/>
            </a:xfrm>
          </p:grpSpPr>
          <p:grpSp>
            <p:nvGrpSpPr>
              <p:cNvPr id="80" name="Group 79"/>
              <p:cNvGrpSpPr/>
              <p:nvPr/>
            </p:nvGrpSpPr>
            <p:grpSpPr>
              <a:xfrm>
                <a:off x="832332" y="1820341"/>
                <a:ext cx="1752302" cy="3772999"/>
                <a:chOff x="832332" y="1820341"/>
                <a:chExt cx="1752302" cy="3772999"/>
              </a:xfrm>
            </p:grpSpPr>
            <p:pic>
              <p:nvPicPr>
                <p:cNvPr id="82" name="Picture 81"/>
                <p:cNvPicPr>
                  <a:picLocks noChangeAspect="1"/>
                </p:cNvPicPr>
                <p:nvPr/>
              </p:nvPicPr>
              <p:blipFill>
                <a:blip r:embed="rId8" cstate="print">
                  <a:biLevel thresh="75000"/>
                  <a:extLst>
                    <a:ext uri="{28A0092B-C50C-407E-A947-70E740481C1C}">
                      <a14:useLocalDpi xmlns:a14="http://schemas.microsoft.com/office/drawing/2010/main" val="0"/>
                    </a:ext>
                  </a:extLst>
                </a:blip>
                <a:stretch>
                  <a:fillRect/>
                </a:stretch>
              </p:blipFill>
              <p:spPr>
                <a:xfrm>
                  <a:off x="832332" y="1820341"/>
                  <a:ext cx="1752302" cy="2189625"/>
                </a:xfrm>
                <a:prstGeom prst="rect">
                  <a:avLst/>
                </a:prstGeom>
                <a:ln>
                  <a:noFill/>
                </a:ln>
                <a:effectLst>
                  <a:outerShdw blurRad="190500" algn="tl" rotWithShape="0">
                    <a:srgbClr val="000000">
                      <a:alpha val="70000"/>
                    </a:srgbClr>
                  </a:outerShdw>
                </a:effectLst>
              </p:spPr>
            </p:pic>
            <p:sp>
              <p:nvSpPr>
                <p:cNvPr id="83" name="TextBox 29"/>
                <p:cNvSpPr txBox="1"/>
                <p:nvPr/>
              </p:nvSpPr>
              <p:spPr>
                <a:xfrm>
                  <a:off x="1239417" y="5199386"/>
                  <a:ext cx="1113421" cy="393954"/>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600" b="1" dirty="0">
                      <a:solidFill>
                        <a:srgbClr val="010203"/>
                      </a:solidFill>
                      <a:latin typeface="Calibri" panose="020F0502020204030204" pitchFamily="34" charset="0"/>
                    </a:rPr>
                    <a:t>Desired Architecture</a:t>
                  </a:r>
                </a:p>
              </p:txBody>
            </p:sp>
            <p:pic>
              <p:nvPicPr>
                <p:cNvPr id="84" name="Picture 2" descr="http://i.stack.imgur.com/mOiQt.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91200" y="4131215"/>
                  <a:ext cx="1248966" cy="1040468"/>
                </a:xfrm>
                <a:prstGeom prst="rect">
                  <a:avLst/>
                </a:prstGeom>
                <a:noFill/>
                <a:extLst>
                  <a:ext uri="{909E8E84-426E-40DD-AFC4-6F175D3DCCD1}">
                    <a14:hiddenFill xmlns:a14="http://schemas.microsoft.com/office/drawing/2010/main">
                      <a:solidFill>
                        <a:srgbClr val="FFFFFF"/>
                      </a:solidFill>
                    </a14:hiddenFill>
                  </a:ext>
                </a:extLst>
              </p:spPr>
            </p:pic>
          </p:grpSp>
          <p:sp>
            <p:nvSpPr>
              <p:cNvPr id="81" name="TextBox 80"/>
              <p:cNvSpPr txBox="1"/>
              <p:nvPr/>
            </p:nvSpPr>
            <p:spPr>
              <a:xfrm>
                <a:off x="894146" y="5670223"/>
                <a:ext cx="1843074" cy="240066"/>
              </a:xfrm>
              <a:prstGeom prst="rect">
                <a:avLst/>
              </a:prstGeom>
              <a:noFill/>
            </p:spPr>
            <p:txBody>
              <a:bodyPr wrap="square" rtlCol="0">
                <a:spAutoFit/>
              </a:bodyPr>
              <a:lstStyle/>
              <a:p>
                <a:pPr marL="171450" indent="-171450" eaLnBrk="0" fontAlgn="base" hangingPunct="0">
                  <a:lnSpc>
                    <a:spcPct val="80000"/>
                  </a:lnSpc>
                  <a:spcBef>
                    <a:spcPct val="0"/>
                  </a:spcBef>
                  <a:spcAft>
                    <a:spcPct val="0"/>
                  </a:spcAft>
                  <a:buFont typeface="Arial" panose="020B0604020202020204" pitchFamily="34" charset="0"/>
                  <a:buChar char="•"/>
                </a:pPr>
                <a:endParaRPr lang="en-US" sz="1200" dirty="0">
                  <a:solidFill>
                    <a:srgbClr val="FFFFFF">
                      <a:lumMod val="50000"/>
                    </a:srgbClr>
                  </a:solidFill>
                  <a:latin typeface="Arial" charset="0"/>
                </a:endParaRPr>
              </a:p>
            </p:txBody>
          </p:sp>
        </p:grpSp>
        <p:sp>
          <p:nvSpPr>
            <p:cNvPr id="79" name="TextBox 78"/>
            <p:cNvSpPr txBox="1"/>
            <p:nvPr/>
          </p:nvSpPr>
          <p:spPr>
            <a:xfrm>
              <a:off x="876400" y="5615405"/>
              <a:ext cx="1860820" cy="387798"/>
            </a:xfrm>
            <a:prstGeom prst="rect">
              <a:avLst/>
            </a:prstGeom>
            <a:noFill/>
          </p:spPr>
          <p:txBody>
            <a:bodyPr wrap="square" rtlCol="0">
              <a:spAutoFit/>
            </a:bodyPr>
            <a:lstStyle/>
            <a:p>
              <a:pPr marL="171450" indent="-171450" eaLnBrk="0" fontAlgn="base" hangingPunct="0">
                <a:lnSpc>
                  <a:spcPct val="80000"/>
                </a:lnSpc>
                <a:spcBef>
                  <a:spcPct val="0"/>
                </a:spcBef>
                <a:spcAft>
                  <a:spcPct val="0"/>
                </a:spcAft>
                <a:buFont typeface="Arial" panose="020B0604020202020204" pitchFamily="34" charset="0"/>
                <a:buChar char="•"/>
              </a:pPr>
              <a:r>
                <a:rPr lang="en-US" sz="1200" dirty="0">
                  <a:solidFill>
                    <a:srgbClr val="FFFFFF">
                      <a:lumMod val="50000"/>
                    </a:srgbClr>
                  </a:solidFill>
                  <a:latin typeface="Arial" charset="0"/>
                </a:rPr>
                <a:t>Conceptualization</a:t>
              </a:r>
            </a:p>
            <a:p>
              <a:pPr marL="171450" indent="-171450" eaLnBrk="0" fontAlgn="base" hangingPunct="0">
                <a:lnSpc>
                  <a:spcPct val="80000"/>
                </a:lnSpc>
                <a:spcBef>
                  <a:spcPct val="0"/>
                </a:spcBef>
                <a:spcAft>
                  <a:spcPct val="0"/>
                </a:spcAft>
                <a:buFont typeface="Arial" panose="020B0604020202020204" pitchFamily="34" charset="0"/>
                <a:buChar char="•"/>
              </a:pPr>
              <a:r>
                <a:rPr lang="en-US" sz="1200" dirty="0">
                  <a:solidFill>
                    <a:srgbClr val="FFFFFF">
                      <a:lumMod val="50000"/>
                    </a:srgbClr>
                  </a:solidFill>
                  <a:latin typeface="Arial" charset="0"/>
                </a:rPr>
                <a:t>Architecture Layout</a:t>
              </a:r>
            </a:p>
          </p:txBody>
        </p:sp>
      </p:grpSp>
    </p:spTree>
    <p:extLst>
      <p:ext uri="{BB962C8B-B14F-4D97-AF65-F5344CB8AC3E}">
        <p14:creationId xmlns:p14="http://schemas.microsoft.com/office/powerpoint/2010/main" val="383442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Brief Overview of AWS Cloud Formation</a:t>
            </a:r>
          </a:p>
        </p:txBody>
      </p:sp>
      <p:sp>
        <p:nvSpPr>
          <p:cNvPr id="6" name="Footer Placeholder 5"/>
          <p:cNvSpPr>
            <a:spLocks noGrp="1"/>
          </p:cNvSpPr>
          <p:nvPr>
            <p:ph type="ftr" sz="quarter" idx="3"/>
          </p:nvPr>
        </p:nvSpPr>
        <p:spPr/>
        <p:txBody>
          <a:bodyPr/>
          <a:lstStyle/>
          <a:p>
            <a:r>
              <a:rPr lang="en-US"/>
              <a:t>Copyright © 2017 Accenture  All rights reserved.</a:t>
            </a:r>
            <a:endParaRPr lang="en-US" dirty="0"/>
          </a:p>
        </p:txBody>
      </p:sp>
      <p:sp>
        <p:nvSpPr>
          <p:cNvPr id="7" name="Slide Number Placeholder 6"/>
          <p:cNvSpPr>
            <a:spLocks noGrp="1"/>
          </p:cNvSpPr>
          <p:nvPr>
            <p:ph type="sldNum" sz="quarter" idx="4"/>
          </p:nvPr>
        </p:nvSpPr>
        <p:spPr/>
        <p:txBody>
          <a:bodyPr/>
          <a:lstStyle/>
          <a:p>
            <a:fld id="{4F9AC08D-23A9-440E-BCB9-AA1E9877CC38}" type="slidenum">
              <a:rPr lang="en-US" smtClean="0"/>
              <a:pPr/>
              <a:t>32</a:t>
            </a:fld>
            <a:endParaRPr lang="en-US" dirty="0"/>
          </a:p>
        </p:txBody>
      </p:sp>
      <p:pic>
        <p:nvPicPr>
          <p:cNvPr id="5" name="CloudFormation_OracleSiebel_Provisioni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18343" y="165375"/>
            <a:ext cx="9155314" cy="6419394"/>
          </a:xfrm>
          <a:prstGeom prst="rect">
            <a:avLst/>
          </a:prstGeom>
          <a:ln>
            <a:solidFill>
              <a:schemeClr val="tx1"/>
            </a:solidFill>
          </a:ln>
        </p:spPr>
      </p:pic>
    </p:spTree>
    <p:extLst>
      <p:ext uri="{BB962C8B-B14F-4D97-AF65-F5344CB8AC3E}">
        <p14:creationId xmlns:p14="http://schemas.microsoft.com/office/powerpoint/2010/main" val="253565319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Template Anatomy</a:t>
            </a:r>
          </a:p>
        </p:txBody>
      </p:sp>
    </p:spTree>
    <p:extLst>
      <p:ext uri="{BB962C8B-B14F-4D97-AF65-F5344CB8AC3E}">
        <p14:creationId xmlns:p14="http://schemas.microsoft.com/office/powerpoint/2010/main" val="40776604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Template Anatomy</a:t>
            </a:r>
          </a:p>
        </p:txBody>
      </p:sp>
      <p:sp>
        <p:nvSpPr>
          <p:cNvPr id="6" name="Footer Placeholder 5"/>
          <p:cNvSpPr>
            <a:spLocks noGrp="1"/>
          </p:cNvSpPr>
          <p:nvPr>
            <p:ph type="ftr" sz="quarter" idx="3"/>
          </p:nvPr>
        </p:nvSpPr>
        <p:spPr/>
        <p:txBody>
          <a:bodyPr/>
          <a:lstStyle/>
          <a:p>
            <a:r>
              <a:rPr lang="en-US"/>
              <a:t>Copyright © 2017 Accenture  All rights reserved.</a:t>
            </a:r>
            <a:endParaRPr lang="en-US" dirty="0"/>
          </a:p>
        </p:txBody>
      </p:sp>
      <p:sp>
        <p:nvSpPr>
          <p:cNvPr id="7" name="Slide Number Placeholder 6"/>
          <p:cNvSpPr>
            <a:spLocks noGrp="1"/>
          </p:cNvSpPr>
          <p:nvPr>
            <p:ph type="sldNum" sz="quarter" idx="4"/>
          </p:nvPr>
        </p:nvSpPr>
        <p:spPr/>
        <p:txBody>
          <a:bodyPr/>
          <a:lstStyle/>
          <a:p>
            <a:fld id="{4F9AC08D-23A9-440E-BCB9-AA1E9877CC38}" type="slidenum">
              <a:rPr lang="en-US" smtClean="0"/>
              <a:pPr/>
              <a:t>34</a:t>
            </a:fld>
            <a:endParaRPr lang="en-US" dirty="0"/>
          </a:p>
        </p:txBody>
      </p:sp>
      <p:pic>
        <p:nvPicPr>
          <p:cNvPr id="5" name="Picture 4"/>
          <p:cNvPicPr>
            <a:picLocks noChangeAspect="1"/>
          </p:cNvPicPr>
          <p:nvPr/>
        </p:nvPicPr>
        <p:blipFill>
          <a:blip r:embed="rId2"/>
          <a:stretch>
            <a:fillRect/>
          </a:stretch>
        </p:blipFill>
        <p:spPr>
          <a:xfrm>
            <a:off x="1438276" y="1404910"/>
            <a:ext cx="3600450" cy="4781550"/>
          </a:xfrm>
          <a:prstGeom prst="rect">
            <a:avLst/>
          </a:prstGeom>
          <a:ln>
            <a:noFill/>
          </a:ln>
          <a:effectLst>
            <a:outerShdw blurRad="190500" algn="tl" rotWithShape="0">
              <a:srgbClr val="000000">
                <a:alpha val="70000"/>
              </a:srgbClr>
            </a:outerShdw>
          </a:effectLst>
        </p:spPr>
      </p:pic>
      <p:sp>
        <p:nvSpPr>
          <p:cNvPr id="8" name="Rectangle 7"/>
          <p:cNvSpPr/>
          <p:nvPr/>
        </p:nvSpPr>
        <p:spPr>
          <a:xfrm>
            <a:off x="5730240" y="1364666"/>
            <a:ext cx="4948030" cy="5016758"/>
          </a:xfrm>
          <a:prstGeom prst="rect">
            <a:avLst/>
          </a:prstGeom>
        </p:spPr>
        <p:txBody>
          <a:bodyPr wrap="square">
            <a:spAutoFit/>
          </a:bodyPr>
          <a:lstStyle/>
          <a:p>
            <a:pPr marL="285750" lvl="0" indent="-285750">
              <a:lnSpc>
                <a:spcPct val="100000"/>
              </a:lnSpc>
              <a:buFont typeface="Arial" panose="020B0604020202020204" pitchFamily="34" charset="0"/>
              <a:buChar char="•"/>
            </a:pPr>
            <a:r>
              <a:rPr lang="en-US" altLang="en-US" sz="1600" b="1" dirty="0">
                <a:solidFill>
                  <a:schemeClr val="bg2"/>
                </a:solidFill>
              </a:rPr>
              <a:t>A template is a JSON-formatted text file that describes your AWS infrastructure. </a:t>
            </a:r>
          </a:p>
          <a:p>
            <a:pPr marL="285750" lvl="0" indent="-285750">
              <a:lnSpc>
                <a:spcPct val="100000"/>
              </a:lnSpc>
              <a:buFont typeface="Arial" panose="020B0604020202020204" pitchFamily="34" charset="0"/>
              <a:buChar char="•"/>
            </a:pPr>
            <a:endParaRPr lang="en-US" altLang="en-US" sz="1600" b="1" dirty="0">
              <a:solidFill>
                <a:schemeClr val="bg2"/>
              </a:solidFill>
            </a:endParaRPr>
          </a:p>
          <a:p>
            <a:pPr marL="285750" lvl="0" indent="-285750">
              <a:lnSpc>
                <a:spcPct val="100000"/>
              </a:lnSpc>
              <a:buFont typeface="Arial" panose="020B0604020202020204" pitchFamily="34" charset="0"/>
              <a:buChar char="•"/>
            </a:pPr>
            <a:r>
              <a:rPr lang="en-US" altLang="en-US" sz="1600" b="1" dirty="0">
                <a:solidFill>
                  <a:schemeClr val="bg2"/>
                </a:solidFill>
              </a:rPr>
              <a:t>Templates include several major sections. </a:t>
            </a:r>
          </a:p>
          <a:p>
            <a:pPr marL="285750" lvl="0" indent="-285750">
              <a:lnSpc>
                <a:spcPct val="100000"/>
              </a:lnSpc>
              <a:buFont typeface="Arial" panose="020B0604020202020204" pitchFamily="34" charset="0"/>
              <a:buChar char="•"/>
            </a:pPr>
            <a:endParaRPr lang="en-US" altLang="en-US" sz="1600" b="1" dirty="0">
              <a:solidFill>
                <a:schemeClr val="bg2"/>
              </a:solidFill>
            </a:endParaRPr>
          </a:p>
          <a:p>
            <a:pPr marL="285750" lvl="0" indent="-285750">
              <a:lnSpc>
                <a:spcPct val="100000"/>
              </a:lnSpc>
              <a:buFont typeface="Arial" panose="020B0604020202020204" pitchFamily="34" charset="0"/>
              <a:buChar char="•"/>
            </a:pPr>
            <a:r>
              <a:rPr lang="en-US" altLang="en-US" sz="1600" b="1" dirty="0">
                <a:solidFill>
                  <a:schemeClr val="bg2"/>
                </a:solidFill>
              </a:rPr>
              <a:t>The Resources section is the only section that is required. </a:t>
            </a:r>
          </a:p>
          <a:p>
            <a:pPr marL="285750" lvl="0" indent="-285750">
              <a:lnSpc>
                <a:spcPct val="100000"/>
              </a:lnSpc>
              <a:buFont typeface="Arial" panose="020B0604020202020204" pitchFamily="34" charset="0"/>
              <a:buChar char="•"/>
            </a:pPr>
            <a:endParaRPr lang="en-US" altLang="en-US" sz="1600" b="1" dirty="0">
              <a:solidFill>
                <a:schemeClr val="bg2"/>
              </a:solidFill>
            </a:endParaRPr>
          </a:p>
          <a:p>
            <a:pPr marL="285750" lvl="0" indent="-285750">
              <a:lnSpc>
                <a:spcPct val="100000"/>
              </a:lnSpc>
              <a:buFont typeface="Arial" panose="020B0604020202020204" pitchFamily="34" charset="0"/>
              <a:buChar char="•"/>
            </a:pPr>
            <a:r>
              <a:rPr lang="en-US" altLang="en-US" sz="1600" b="1" dirty="0">
                <a:solidFill>
                  <a:schemeClr val="bg2"/>
                </a:solidFill>
              </a:rPr>
              <a:t>The first character in the template must be an open brace ({), and the last character must be a closed brace (}). </a:t>
            </a:r>
          </a:p>
          <a:p>
            <a:pPr marL="285750" lvl="0" indent="-285750">
              <a:lnSpc>
                <a:spcPct val="100000"/>
              </a:lnSpc>
              <a:buFont typeface="Arial" panose="020B0604020202020204" pitchFamily="34" charset="0"/>
              <a:buChar char="•"/>
            </a:pPr>
            <a:endParaRPr lang="en-US" altLang="en-US" sz="1600" b="1" dirty="0">
              <a:solidFill>
                <a:schemeClr val="bg2"/>
              </a:solidFill>
            </a:endParaRPr>
          </a:p>
          <a:p>
            <a:pPr marL="285750" lvl="0" indent="-285750">
              <a:lnSpc>
                <a:spcPct val="100000"/>
              </a:lnSpc>
              <a:buFont typeface="Arial" panose="020B0604020202020204" pitchFamily="34" charset="0"/>
              <a:buChar char="•"/>
            </a:pPr>
            <a:r>
              <a:rPr lang="en-US" altLang="en-US" sz="1600" b="1" dirty="0">
                <a:solidFill>
                  <a:schemeClr val="bg2"/>
                </a:solidFill>
              </a:rPr>
              <a:t>Some sections in a template can be in any order. </a:t>
            </a:r>
          </a:p>
          <a:p>
            <a:pPr marL="285750" lvl="0" indent="-285750">
              <a:lnSpc>
                <a:spcPct val="100000"/>
              </a:lnSpc>
              <a:buFont typeface="Arial" panose="020B0604020202020204" pitchFamily="34" charset="0"/>
              <a:buChar char="•"/>
            </a:pPr>
            <a:endParaRPr lang="en-US" altLang="en-US" sz="1600" b="1" dirty="0">
              <a:solidFill>
                <a:schemeClr val="bg2"/>
              </a:solidFill>
            </a:endParaRPr>
          </a:p>
          <a:p>
            <a:pPr marL="285750" lvl="0" indent="-285750">
              <a:lnSpc>
                <a:spcPct val="100000"/>
              </a:lnSpc>
              <a:buFont typeface="Arial" panose="020B0604020202020204" pitchFamily="34" charset="0"/>
              <a:buChar char="•"/>
            </a:pPr>
            <a:r>
              <a:rPr lang="en-US" altLang="en-US" sz="1600" b="1" dirty="0">
                <a:solidFill>
                  <a:schemeClr val="bg2"/>
                </a:solidFill>
              </a:rPr>
              <a:t>as you build your template, it might be helpful to use the logical ordering of the previous example, as values in one section might refer to values from a previous section. </a:t>
            </a:r>
          </a:p>
        </p:txBody>
      </p:sp>
    </p:spTree>
    <p:extLst>
      <p:ext uri="{BB962C8B-B14F-4D97-AF65-F5344CB8AC3E}">
        <p14:creationId xmlns:p14="http://schemas.microsoft.com/office/powerpoint/2010/main" val="22139827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Template Anatomy</a:t>
            </a:r>
          </a:p>
        </p:txBody>
      </p:sp>
      <p:sp>
        <p:nvSpPr>
          <p:cNvPr id="6" name="Footer Placeholder 5"/>
          <p:cNvSpPr>
            <a:spLocks noGrp="1"/>
          </p:cNvSpPr>
          <p:nvPr>
            <p:ph type="ftr" sz="quarter" idx="3"/>
          </p:nvPr>
        </p:nvSpPr>
        <p:spPr/>
        <p:txBody>
          <a:bodyPr/>
          <a:lstStyle/>
          <a:p>
            <a:r>
              <a:rPr lang="en-US"/>
              <a:t>Copyright © 2017 Accenture  All rights reserved.</a:t>
            </a:r>
            <a:endParaRPr lang="en-US" dirty="0"/>
          </a:p>
        </p:txBody>
      </p:sp>
      <p:sp>
        <p:nvSpPr>
          <p:cNvPr id="7" name="Slide Number Placeholder 6"/>
          <p:cNvSpPr>
            <a:spLocks noGrp="1"/>
          </p:cNvSpPr>
          <p:nvPr>
            <p:ph type="sldNum" sz="quarter" idx="4"/>
          </p:nvPr>
        </p:nvSpPr>
        <p:spPr/>
        <p:txBody>
          <a:bodyPr/>
          <a:lstStyle/>
          <a:p>
            <a:fld id="{4F9AC08D-23A9-440E-BCB9-AA1E9877CC38}" type="slidenum">
              <a:rPr lang="en-US" smtClean="0"/>
              <a:pPr/>
              <a:t>35</a:t>
            </a:fld>
            <a:endParaRPr lang="en-US" dirty="0"/>
          </a:p>
        </p:txBody>
      </p:sp>
      <p:pic>
        <p:nvPicPr>
          <p:cNvPr id="11" name="Picture 10"/>
          <p:cNvPicPr>
            <a:picLocks noChangeAspect="1"/>
          </p:cNvPicPr>
          <p:nvPr/>
        </p:nvPicPr>
        <p:blipFill>
          <a:blip r:embed="rId2"/>
          <a:stretch>
            <a:fillRect/>
          </a:stretch>
        </p:blipFill>
        <p:spPr>
          <a:xfrm>
            <a:off x="6284076" y="1240665"/>
            <a:ext cx="4171950" cy="5101329"/>
          </a:xfrm>
          <a:prstGeom prst="rect">
            <a:avLst/>
          </a:prstGeom>
          <a:ln>
            <a:solidFill>
              <a:srgbClr val="010203"/>
            </a:solidFill>
          </a:ln>
        </p:spPr>
      </p:pic>
      <p:pic>
        <p:nvPicPr>
          <p:cNvPr id="12" name="Picture 11"/>
          <p:cNvPicPr>
            <a:picLocks noChangeAspect="1"/>
          </p:cNvPicPr>
          <p:nvPr/>
        </p:nvPicPr>
        <p:blipFill>
          <a:blip r:embed="rId3"/>
          <a:stretch>
            <a:fillRect/>
          </a:stretch>
        </p:blipFill>
        <p:spPr>
          <a:xfrm>
            <a:off x="1924051" y="1238460"/>
            <a:ext cx="4171950" cy="5106830"/>
          </a:xfrm>
          <a:prstGeom prst="rect">
            <a:avLst/>
          </a:prstGeom>
          <a:ln>
            <a:solidFill>
              <a:srgbClr val="010203"/>
            </a:solidFill>
          </a:ln>
        </p:spPr>
      </p:pic>
    </p:spTree>
    <p:extLst>
      <p:ext uri="{BB962C8B-B14F-4D97-AF65-F5344CB8AC3E}">
        <p14:creationId xmlns:p14="http://schemas.microsoft.com/office/powerpoint/2010/main" val="3604245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3296" y="539496"/>
            <a:ext cx="5998464" cy="6035040"/>
          </a:xfrm>
        </p:spPr>
        <p:txBody>
          <a:bodyPr/>
          <a:lstStyle/>
          <a:p>
            <a:r>
              <a:rPr lang="en-US" dirty="0"/>
              <a:t>Parameterizing Stacks</a:t>
            </a:r>
          </a:p>
        </p:txBody>
      </p:sp>
    </p:spTree>
    <p:extLst>
      <p:ext uri="{BB962C8B-B14F-4D97-AF65-F5344CB8AC3E}">
        <p14:creationId xmlns:p14="http://schemas.microsoft.com/office/powerpoint/2010/main" val="1349870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Parameterizing Stacks</a:t>
            </a:r>
          </a:p>
        </p:txBody>
      </p:sp>
      <p:sp>
        <p:nvSpPr>
          <p:cNvPr id="6" name="Footer Placeholder 5"/>
          <p:cNvSpPr>
            <a:spLocks noGrp="1"/>
          </p:cNvSpPr>
          <p:nvPr>
            <p:ph type="ftr" sz="quarter" idx="3"/>
          </p:nvPr>
        </p:nvSpPr>
        <p:spPr/>
        <p:txBody>
          <a:bodyPr/>
          <a:lstStyle/>
          <a:p>
            <a:r>
              <a:rPr lang="en-US"/>
              <a:t>Copyright © 2017 Accenture  All rights reserved.</a:t>
            </a:r>
            <a:endParaRPr lang="en-US" dirty="0"/>
          </a:p>
        </p:txBody>
      </p:sp>
      <p:sp>
        <p:nvSpPr>
          <p:cNvPr id="7" name="Slide Number Placeholder 6"/>
          <p:cNvSpPr>
            <a:spLocks noGrp="1"/>
          </p:cNvSpPr>
          <p:nvPr>
            <p:ph type="sldNum" sz="quarter" idx="4"/>
          </p:nvPr>
        </p:nvSpPr>
        <p:spPr/>
        <p:txBody>
          <a:bodyPr/>
          <a:lstStyle/>
          <a:p>
            <a:fld id="{4F9AC08D-23A9-440E-BCB9-AA1E9877CC38}" type="slidenum">
              <a:rPr lang="en-US" smtClean="0"/>
              <a:pPr/>
              <a:t>37</a:t>
            </a:fld>
            <a:endParaRPr lang="en-US" dirty="0"/>
          </a:p>
        </p:txBody>
      </p:sp>
      <p:sp>
        <p:nvSpPr>
          <p:cNvPr id="21" name="Rectangle 20"/>
          <p:cNvSpPr/>
          <p:nvPr/>
        </p:nvSpPr>
        <p:spPr bwMode="auto">
          <a:xfrm>
            <a:off x="1304544" y="1060223"/>
            <a:ext cx="9145341" cy="5120256"/>
          </a:xfrm>
          <a:prstGeom prst="rect">
            <a:avLst/>
          </a:prstGeom>
          <a:blipFill dpi="0" rotWithShape="1">
            <a:blip r:embed="rId2">
              <a:alphaModFix amt="46000"/>
            </a:blip>
            <a:srcRect/>
            <a:stretch>
              <a:fillRect/>
            </a:stretch>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lnSpc>
                <a:spcPct val="80000"/>
              </a:lnSpc>
              <a:spcBef>
                <a:spcPct val="0"/>
              </a:spcBef>
              <a:spcAft>
                <a:spcPct val="0"/>
              </a:spcAft>
            </a:pPr>
            <a:endParaRPr lang="en-US" sz="3200" b="1">
              <a:solidFill>
                <a:srgbClr val="010203"/>
              </a:solidFill>
              <a:latin typeface="Arial" charset="0"/>
            </a:endParaRPr>
          </a:p>
        </p:txBody>
      </p:sp>
      <p:cxnSp>
        <p:nvCxnSpPr>
          <p:cNvPr id="22" name="Straight Connector 21"/>
          <p:cNvCxnSpPr>
            <a:stCxn id="24" idx="4"/>
            <a:endCxn id="23" idx="0"/>
          </p:cNvCxnSpPr>
          <p:nvPr/>
        </p:nvCxnSpPr>
        <p:spPr bwMode="auto">
          <a:xfrm flipH="1">
            <a:off x="5738331" y="2816732"/>
            <a:ext cx="6846" cy="747922"/>
          </a:xfrm>
          <a:prstGeom prst="line">
            <a:avLst/>
          </a:prstGeom>
          <a:solidFill>
            <a:srgbClr val="5B9BD5"/>
          </a:solidFill>
          <a:ln w="38100" cap="flat" cmpd="sng" algn="ctr">
            <a:solidFill>
              <a:srgbClr val="010203"/>
            </a:solidFill>
            <a:prstDash val="solid"/>
            <a:round/>
            <a:headEnd type="none" w="med" len="med"/>
            <a:tailEnd type="none" w="med" len="med"/>
          </a:ln>
          <a:effectLst/>
        </p:spPr>
      </p:cxnSp>
      <p:sp>
        <p:nvSpPr>
          <p:cNvPr id="23" name="Rectangle 22"/>
          <p:cNvSpPr/>
          <p:nvPr/>
        </p:nvSpPr>
        <p:spPr>
          <a:xfrm>
            <a:off x="4850582" y="3564654"/>
            <a:ext cx="1775498" cy="2369880"/>
          </a:xfrm>
          <a:prstGeom prst="rect">
            <a:avLst/>
          </a:prstGeom>
          <a:solidFill>
            <a:srgbClr val="FFFFFF"/>
          </a:solidFill>
          <a:ln>
            <a:noFill/>
          </a:ln>
          <a:effectLst>
            <a:outerShdw blurRad="50800" dist="38100" dir="8100000" algn="tr" rotWithShape="0">
              <a:prstClr val="black">
                <a:alpha val="40000"/>
              </a:prstClr>
            </a:outerShdw>
          </a:effectLst>
        </p:spPr>
        <p:txBody>
          <a:bodyPr wrap="square">
            <a:spAutoFit/>
          </a:bodyP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1100" b="1" i="0" u="none" strike="noStrike" kern="0" cap="none" spc="0" normalizeH="0" baseline="0" noProof="0" dirty="0">
              <a:ln>
                <a:noFill/>
              </a:ln>
              <a:solidFill>
                <a:srgbClr val="010203"/>
              </a:solidFill>
              <a:effectLst/>
              <a:uLnTx/>
              <a:uFillTx/>
              <a:latin typeface="Arial" charset="0"/>
            </a:endParaRP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err="1">
                <a:ln>
                  <a:noFill/>
                </a:ln>
                <a:solidFill>
                  <a:srgbClr val="010203"/>
                </a:solidFill>
                <a:effectLst/>
                <a:uLnTx/>
                <a:uFillTx/>
                <a:latin typeface="Arial" charset="0"/>
              </a:rPr>
              <a:t>AdopEmail</a:t>
            </a:r>
            <a:br>
              <a:rPr kumimoji="0" lang="en-US" sz="1100" b="1" i="0" u="none" strike="noStrike" kern="0" cap="none" spc="0" normalizeH="0" baseline="0" noProof="0" dirty="0">
                <a:ln>
                  <a:noFill/>
                </a:ln>
                <a:solidFill>
                  <a:srgbClr val="010203"/>
                </a:solidFill>
                <a:effectLst/>
                <a:uLnTx/>
                <a:uFillTx/>
                <a:latin typeface="Arial" charset="0"/>
              </a:rPr>
            </a:br>
            <a:r>
              <a:rPr kumimoji="0" lang="en-US" sz="900" b="1" i="0" u="none" strike="noStrike" kern="0" cap="none" spc="0" normalizeH="0" baseline="0" noProof="0" dirty="0">
                <a:ln>
                  <a:noFill/>
                </a:ln>
                <a:solidFill>
                  <a:srgbClr val="FF0000"/>
                </a:solidFill>
                <a:effectLst/>
                <a:uLnTx/>
                <a:uFillTx/>
                <a:latin typeface="Arial" charset="0"/>
              </a:rPr>
              <a:t>john.smith@accenture.com</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charset="0"/>
              </a:rPr>
              <a:t>AdopUsername</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FF0000"/>
                </a:solidFill>
                <a:effectLst/>
                <a:uLnTx/>
                <a:uFillTx/>
                <a:latin typeface="Arial" charset="0"/>
              </a:rPr>
              <a:t>john.smith</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charset="0"/>
              </a:rPr>
              <a:t>AdopUserPassword</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FF0000"/>
                </a:solidFill>
                <a:effectLst/>
                <a:uLnTx/>
                <a:uFillTx/>
                <a:latin typeface="Arial" charset="0"/>
              </a:rPr>
              <a:t>********</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charset="0"/>
              </a:rPr>
              <a:t>AdopWorkspace</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FF0000"/>
                </a:solidFill>
                <a:effectLst/>
                <a:uLnTx/>
                <a:uFillTx/>
                <a:latin typeface="Arial" charset="0"/>
              </a:rPr>
              <a:t>DevOps</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charset="0"/>
              </a:rPr>
              <a:t>EC2InstanceType</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FF0000"/>
                </a:solidFill>
                <a:effectLst/>
                <a:uLnTx/>
                <a:uFillTx/>
                <a:latin typeface="Arial" charset="0"/>
              </a:rPr>
              <a:t>m4.xlarge</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charset="0"/>
              </a:rPr>
              <a:t>EC2VolumeSize</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FF0000"/>
                </a:solidFill>
                <a:effectLst/>
                <a:uLnTx/>
                <a:uFillTx/>
                <a:latin typeface="Arial" charset="0"/>
              </a:rPr>
              <a:t>100</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charset="0"/>
              </a:rPr>
              <a:t>KeyName</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FF0000"/>
                </a:solidFill>
                <a:effectLst/>
                <a:uLnTx/>
                <a:uFillTx/>
                <a:latin typeface="Arial" charset="0"/>
              </a:rPr>
              <a:t>academy_key.ppk</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err="1">
                <a:ln>
                  <a:noFill/>
                </a:ln>
                <a:solidFill>
                  <a:srgbClr val="010203"/>
                </a:solidFill>
                <a:effectLst/>
                <a:uLnTx/>
                <a:uFillTx/>
                <a:latin typeface="Arial" charset="0"/>
              </a:rPr>
              <a:t>UseElasticIP</a:t>
            </a:r>
            <a:endParaRPr kumimoji="0" lang="en-US" sz="1100" b="1" i="0" u="none" strike="noStrike" kern="0" cap="none" spc="0" normalizeH="0" baseline="0" noProof="0" dirty="0">
              <a:ln>
                <a:noFill/>
              </a:ln>
              <a:solidFill>
                <a:srgbClr val="010203"/>
              </a:solidFill>
              <a:effectLst/>
              <a:uLnTx/>
              <a:uFillTx/>
              <a:latin typeface="Arial" charset="0"/>
            </a:endParaRP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FF0000"/>
                </a:solidFill>
                <a:effectLst/>
                <a:uLnTx/>
                <a:uFillTx/>
                <a:latin typeface="Arial" charset="0"/>
              </a:rPr>
              <a:t>true</a:t>
            </a:r>
          </a:p>
        </p:txBody>
      </p:sp>
      <p:sp>
        <p:nvSpPr>
          <p:cNvPr id="24" name="Oval 23"/>
          <p:cNvSpPr/>
          <p:nvPr/>
        </p:nvSpPr>
        <p:spPr bwMode="auto">
          <a:xfrm>
            <a:off x="5336247" y="2035844"/>
            <a:ext cx="817860" cy="780888"/>
          </a:xfrm>
          <a:prstGeom prst="ellipse">
            <a:avLst/>
          </a:prstGeom>
          <a:blipFill dpi="0" rotWithShape="1">
            <a:blip r:embed="rId3"/>
            <a:srcRect/>
            <a:stretch>
              <a:fillRect/>
            </a:stretch>
          </a:blip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eaLnBrk="0" fontAlgn="base" hangingPunct="0">
              <a:lnSpc>
                <a:spcPct val="80000"/>
              </a:lnSpc>
              <a:spcBef>
                <a:spcPct val="0"/>
              </a:spcBef>
              <a:spcAft>
                <a:spcPct val="0"/>
              </a:spcAft>
            </a:pPr>
            <a:endParaRPr lang="en-US" sz="3200" b="1">
              <a:solidFill>
                <a:srgbClr val="010203"/>
              </a:solidFill>
              <a:latin typeface="Arial" charset="0"/>
            </a:endParaRPr>
          </a:p>
        </p:txBody>
      </p:sp>
      <p:cxnSp>
        <p:nvCxnSpPr>
          <p:cNvPr id="25" name="Straight Connector 24"/>
          <p:cNvCxnSpPr>
            <a:stCxn id="27" idx="4"/>
            <a:endCxn id="26" idx="0"/>
          </p:cNvCxnSpPr>
          <p:nvPr/>
        </p:nvCxnSpPr>
        <p:spPr bwMode="auto">
          <a:xfrm>
            <a:off x="2622227" y="3067316"/>
            <a:ext cx="4616" cy="649738"/>
          </a:xfrm>
          <a:prstGeom prst="line">
            <a:avLst/>
          </a:prstGeom>
          <a:solidFill>
            <a:srgbClr val="5B9BD5"/>
          </a:solidFill>
          <a:ln w="38100" cap="flat" cmpd="sng" algn="ctr">
            <a:solidFill>
              <a:srgbClr val="010203"/>
            </a:solidFill>
            <a:prstDash val="solid"/>
            <a:round/>
            <a:headEnd type="none" w="med" len="med"/>
            <a:tailEnd type="none" w="med" len="med"/>
          </a:ln>
          <a:effectLst/>
        </p:spPr>
      </p:cxnSp>
      <p:sp>
        <p:nvSpPr>
          <p:cNvPr id="26" name="Rectangle 25"/>
          <p:cNvSpPr/>
          <p:nvPr/>
        </p:nvSpPr>
        <p:spPr>
          <a:xfrm>
            <a:off x="1739094" y="3717054"/>
            <a:ext cx="1775498" cy="2369880"/>
          </a:xfrm>
          <a:prstGeom prst="rect">
            <a:avLst/>
          </a:prstGeom>
          <a:solidFill>
            <a:srgbClr val="FFFFFF"/>
          </a:solidFill>
          <a:ln>
            <a:noFill/>
          </a:ln>
          <a:effectLst>
            <a:outerShdw blurRad="50800" dist="38100" dir="8100000" algn="tr" rotWithShape="0">
              <a:prstClr val="black">
                <a:alpha val="40000"/>
              </a:prstClr>
            </a:outerShdw>
          </a:effectLst>
        </p:spPr>
        <p:txBody>
          <a:bodyPr wrap="square">
            <a:spAutoFit/>
          </a:bodyP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1100" b="1" i="0" u="none" strike="noStrike" kern="0" cap="none" spc="0" normalizeH="0" baseline="0" noProof="0" dirty="0">
              <a:ln>
                <a:noFill/>
              </a:ln>
              <a:solidFill>
                <a:srgbClr val="010203"/>
              </a:solidFill>
              <a:effectLst/>
              <a:uLnTx/>
              <a:uFillTx/>
              <a:latin typeface="Arial" charset="0"/>
            </a:endParaRP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err="1">
                <a:ln>
                  <a:noFill/>
                </a:ln>
                <a:solidFill>
                  <a:srgbClr val="010203"/>
                </a:solidFill>
                <a:effectLst/>
                <a:uLnTx/>
                <a:uFillTx/>
                <a:latin typeface="Arial" charset="0"/>
              </a:rPr>
              <a:t>AdopEmail</a:t>
            </a:r>
            <a:br>
              <a:rPr kumimoji="0" lang="en-US" sz="1100" b="1" i="0" u="none" strike="noStrike" kern="0" cap="none" spc="0" normalizeH="0" baseline="0" noProof="0" dirty="0">
                <a:ln>
                  <a:noFill/>
                </a:ln>
                <a:solidFill>
                  <a:srgbClr val="010203"/>
                </a:solidFill>
                <a:effectLst/>
                <a:uLnTx/>
                <a:uFillTx/>
                <a:latin typeface="Arial" charset="0"/>
              </a:rPr>
            </a:br>
            <a:r>
              <a:rPr kumimoji="0" lang="en-US" sz="900" b="1" i="0" u="none" strike="noStrike" kern="0" cap="none" spc="0" normalizeH="0" baseline="0" noProof="0" dirty="0">
                <a:ln>
                  <a:noFill/>
                </a:ln>
                <a:solidFill>
                  <a:srgbClr val="FF0000"/>
                </a:solidFill>
                <a:effectLst/>
                <a:uLnTx/>
                <a:uFillTx/>
                <a:latin typeface="Arial" charset="0"/>
              </a:rPr>
              <a:t>john.smith@accenture.com</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charset="0"/>
              </a:rPr>
              <a:t>AdopUsername</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FF0000"/>
                </a:solidFill>
                <a:effectLst/>
                <a:uLnTx/>
                <a:uFillTx/>
                <a:latin typeface="Arial" charset="0"/>
              </a:rPr>
              <a:t>john.smith</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charset="0"/>
              </a:rPr>
              <a:t>AdopUserPassword</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FF0000"/>
                </a:solidFill>
                <a:effectLst/>
                <a:uLnTx/>
                <a:uFillTx/>
                <a:latin typeface="Arial" charset="0"/>
              </a:rPr>
              <a:t>********</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charset="0"/>
              </a:rPr>
              <a:t>AdopWorkspace</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FF0000"/>
                </a:solidFill>
                <a:effectLst/>
                <a:uLnTx/>
                <a:uFillTx/>
                <a:latin typeface="Arial" charset="0"/>
              </a:rPr>
              <a:t>DevOps</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charset="0"/>
              </a:rPr>
              <a:t>EC2InstanceType</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FF0000"/>
                </a:solidFill>
                <a:effectLst/>
                <a:uLnTx/>
                <a:uFillTx/>
                <a:latin typeface="Arial" charset="0"/>
              </a:rPr>
              <a:t>m4.large</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charset="0"/>
              </a:rPr>
              <a:t>EC2VolumeSize</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FF0000"/>
                </a:solidFill>
                <a:effectLst/>
                <a:uLnTx/>
                <a:uFillTx/>
                <a:latin typeface="Arial" charset="0"/>
              </a:rPr>
              <a:t>50</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charset="0"/>
              </a:rPr>
              <a:t>KeyName</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FF0000"/>
                </a:solidFill>
                <a:effectLst/>
                <a:uLnTx/>
                <a:uFillTx/>
                <a:latin typeface="Arial" charset="0"/>
              </a:rPr>
              <a:t>academy_key.ppk</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err="1">
                <a:ln>
                  <a:noFill/>
                </a:ln>
                <a:solidFill>
                  <a:srgbClr val="010203"/>
                </a:solidFill>
                <a:effectLst/>
                <a:uLnTx/>
                <a:uFillTx/>
                <a:latin typeface="Arial" charset="0"/>
              </a:rPr>
              <a:t>UseElasticIP</a:t>
            </a:r>
            <a:endParaRPr kumimoji="0" lang="en-US" sz="1100" b="1" i="0" u="none" strike="noStrike" kern="0" cap="none" spc="0" normalizeH="0" baseline="0" noProof="0" dirty="0">
              <a:ln>
                <a:noFill/>
              </a:ln>
              <a:solidFill>
                <a:srgbClr val="010203"/>
              </a:solidFill>
              <a:effectLst/>
              <a:uLnTx/>
              <a:uFillTx/>
              <a:latin typeface="Arial" charset="0"/>
            </a:endParaRP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FF0000"/>
                </a:solidFill>
                <a:effectLst/>
                <a:uLnTx/>
                <a:uFillTx/>
                <a:latin typeface="Arial" charset="0"/>
              </a:rPr>
              <a:t>true</a:t>
            </a:r>
          </a:p>
        </p:txBody>
      </p:sp>
      <p:sp>
        <p:nvSpPr>
          <p:cNvPr id="27" name="Oval 26"/>
          <p:cNvSpPr/>
          <p:nvPr/>
        </p:nvSpPr>
        <p:spPr bwMode="auto">
          <a:xfrm>
            <a:off x="2213297" y="2286428"/>
            <a:ext cx="817860" cy="780888"/>
          </a:xfrm>
          <a:prstGeom prst="ellipse">
            <a:avLst/>
          </a:prstGeom>
          <a:blipFill dpi="0" rotWithShape="1">
            <a:blip r:embed="rId3"/>
            <a:srcRect/>
            <a:stretch>
              <a:fillRect/>
            </a:stretch>
          </a:blip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eaLnBrk="0" fontAlgn="base" hangingPunct="0">
              <a:lnSpc>
                <a:spcPct val="80000"/>
              </a:lnSpc>
              <a:spcBef>
                <a:spcPct val="0"/>
              </a:spcBef>
              <a:spcAft>
                <a:spcPct val="0"/>
              </a:spcAft>
            </a:pPr>
            <a:endParaRPr lang="en-US" sz="3200" b="1">
              <a:solidFill>
                <a:srgbClr val="010203"/>
              </a:solidFill>
              <a:latin typeface="Arial" charset="0"/>
            </a:endParaRPr>
          </a:p>
        </p:txBody>
      </p:sp>
      <p:cxnSp>
        <p:nvCxnSpPr>
          <p:cNvPr id="28" name="Straight Connector 27"/>
          <p:cNvCxnSpPr>
            <a:stCxn id="30" idx="4"/>
            <a:endCxn id="29" idx="0"/>
          </p:cNvCxnSpPr>
          <p:nvPr/>
        </p:nvCxnSpPr>
        <p:spPr bwMode="auto">
          <a:xfrm flipH="1">
            <a:off x="8980463" y="3073254"/>
            <a:ext cx="408930" cy="643800"/>
          </a:xfrm>
          <a:prstGeom prst="line">
            <a:avLst/>
          </a:prstGeom>
          <a:solidFill>
            <a:srgbClr val="5B9BD5"/>
          </a:solidFill>
          <a:ln w="38100" cap="flat" cmpd="sng" algn="ctr">
            <a:solidFill>
              <a:srgbClr val="010203"/>
            </a:solidFill>
            <a:prstDash val="solid"/>
            <a:round/>
            <a:headEnd type="none" w="med" len="med"/>
            <a:tailEnd type="none" w="med" len="med"/>
          </a:ln>
          <a:effectLst/>
        </p:spPr>
      </p:cxnSp>
      <p:sp>
        <p:nvSpPr>
          <p:cNvPr id="29" name="Rectangle 28"/>
          <p:cNvSpPr/>
          <p:nvPr/>
        </p:nvSpPr>
        <p:spPr>
          <a:xfrm>
            <a:off x="8092714" y="3717054"/>
            <a:ext cx="1775498" cy="2369880"/>
          </a:xfrm>
          <a:prstGeom prst="rect">
            <a:avLst/>
          </a:prstGeom>
          <a:solidFill>
            <a:srgbClr val="FFFFFF"/>
          </a:solidFill>
          <a:ln>
            <a:noFill/>
          </a:ln>
          <a:effectLst>
            <a:outerShdw blurRad="50800" dist="38100" dir="8100000" algn="tr" rotWithShape="0">
              <a:prstClr val="black">
                <a:alpha val="40000"/>
              </a:prstClr>
            </a:outerShdw>
          </a:effectLst>
        </p:spPr>
        <p:txBody>
          <a:bodyPr wrap="square">
            <a:spAutoFit/>
          </a:bodyP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1100" b="1" i="0" u="none" strike="noStrike" kern="0" cap="none" spc="0" normalizeH="0" baseline="0" noProof="0" dirty="0">
              <a:ln>
                <a:noFill/>
              </a:ln>
              <a:solidFill>
                <a:srgbClr val="010203"/>
              </a:solidFill>
              <a:effectLst/>
              <a:uLnTx/>
              <a:uFillTx/>
              <a:latin typeface="Arial" charset="0"/>
            </a:endParaRP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err="1">
                <a:ln>
                  <a:noFill/>
                </a:ln>
                <a:solidFill>
                  <a:srgbClr val="010203"/>
                </a:solidFill>
                <a:effectLst/>
                <a:uLnTx/>
                <a:uFillTx/>
                <a:latin typeface="Arial" charset="0"/>
              </a:rPr>
              <a:t>AdopEmail</a:t>
            </a:r>
            <a:br>
              <a:rPr kumimoji="0" lang="en-US" sz="1100" b="1" i="0" u="none" strike="noStrike" kern="0" cap="none" spc="0" normalizeH="0" baseline="0" noProof="0" dirty="0">
                <a:ln>
                  <a:noFill/>
                </a:ln>
                <a:solidFill>
                  <a:srgbClr val="010203"/>
                </a:solidFill>
                <a:effectLst/>
                <a:uLnTx/>
                <a:uFillTx/>
                <a:latin typeface="Arial" charset="0"/>
              </a:rPr>
            </a:br>
            <a:r>
              <a:rPr kumimoji="0" lang="en-US" sz="900" b="1" i="0" u="none" strike="noStrike" kern="0" cap="none" spc="0" normalizeH="0" baseline="0" noProof="0" dirty="0">
                <a:ln>
                  <a:noFill/>
                </a:ln>
                <a:solidFill>
                  <a:srgbClr val="FF0000"/>
                </a:solidFill>
                <a:effectLst/>
                <a:uLnTx/>
                <a:uFillTx/>
                <a:latin typeface="Arial" charset="0"/>
              </a:rPr>
              <a:t>jane.doe@accenture.com</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charset="0"/>
              </a:rPr>
              <a:t>AdopUsername</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FF0000"/>
                </a:solidFill>
                <a:effectLst/>
                <a:uLnTx/>
                <a:uFillTx/>
                <a:latin typeface="Arial" charset="0"/>
              </a:rPr>
              <a:t>jane.doe</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charset="0"/>
              </a:rPr>
              <a:t>AdopUserPassword</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FF0000"/>
                </a:solidFill>
                <a:effectLst/>
                <a:uLnTx/>
                <a:uFillTx/>
                <a:latin typeface="Arial" charset="0"/>
              </a:rPr>
              <a:t>********</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charset="0"/>
              </a:rPr>
              <a:t>AdopWorkspace</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FF0000"/>
                </a:solidFill>
                <a:effectLst/>
                <a:uLnTx/>
                <a:uFillTx/>
                <a:latin typeface="Arial" charset="0"/>
              </a:rPr>
              <a:t>DevOps</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charset="0"/>
              </a:rPr>
              <a:t>EC2InstanceType</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FF0000"/>
                </a:solidFill>
                <a:effectLst/>
                <a:uLnTx/>
                <a:uFillTx/>
                <a:latin typeface="Arial" charset="0"/>
              </a:rPr>
              <a:t>m4.10xlarge</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charset="0"/>
              </a:rPr>
              <a:t>EC2VolumeSize</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FF0000"/>
                </a:solidFill>
                <a:effectLst/>
                <a:uLnTx/>
                <a:uFillTx/>
                <a:latin typeface="Arial" charset="0"/>
              </a:rPr>
              <a:t>1000</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charset="0"/>
              </a:rPr>
              <a:t>KeyName</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FF0000"/>
                </a:solidFill>
                <a:effectLst/>
                <a:uLnTx/>
                <a:uFillTx/>
                <a:latin typeface="Arial" charset="0"/>
              </a:rPr>
              <a:t>academy_key.ppk</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err="1">
                <a:ln>
                  <a:noFill/>
                </a:ln>
                <a:solidFill>
                  <a:srgbClr val="010203"/>
                </a:solidFill>
                <a:effectLst/>
                <a:uLnTx/>
                <a:uFillTx/>
                <a:latin typeface="Arial" charset="0"/>
              </a:rPr>
              <a:t>UseElasticIP</a:t>
            </a:r>
            <a:endParaRPr kumimoji="0" lang="en-US" sz="1100" b="1" i="0" u="none" strike="noStrike" kern="0" cap="none" spc="0" normalizeH="0" baseline="0" noProof="0" dirty="0">
              <a:ln>
                <a:noFill/>
              </a:ln>
              <a:solidFill>
                <a:srgbClr val="010203"/>
              </a:solidFill>
              <a:effectLst/>
              <a:uLnTx/>
              <a:uFillTx/>
              <a:latin typeface="Arial" charset="0"/>
            </a:endParaRP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FF0000"/>
                </a:solidFill>
                <a:effectLst/>
                <a:uLnTx/>
                <a:uFillTx/>
                <a:latin typeface="Arial" charset="0"/>
              </a:rPr>
              <a:t>true</a:t>
            </a:r>
          </a:p>
        </p:txBody>
      </p:sp>
      <p:sp>
        <p:nvSpPr>
          <p:cNvPr id="30" name="Oval 29"/>
          <p:cNvSpPr/>
          <p:nvPr/>
        </p:nvSpPr>
        <p:spPr bwMode="auto">
          <a:xfrm>
            <a:off x="8980463" y="2292366"/>
            <a:ext cx="817860" cy="780888"/>
          </a:xfrm>
          <a:prstGeom prst="ellipse">
            <a:avLst/>
          </a:prstGeom>
          <a:blipFill dpi="0" rotWithShape="1">
            <a:blip r:embed="rId3"/>
            <a:srcRect/>
            <a:stretch>
              <a:fillRect/>
            </a:stretch>
          </a:blip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eaLnBrk="0" fontAlgn="base" hangingPunct="0">
              <a:lnSpc>
                <a:spcPct val="80000"/>
              </a:lnSpc>
              <a:spcBef>
                <a:spcPct val="0"/>
              </a:spcBef>
              <a:spcAft>
                <a:spcPct val="0"/>
              </a:spcAft>
            </a:pPr>
            <a:endParaRPr lang="en-US" sz="3200" b="1">
              <a:solidFill>
                <a:srgbClr val="010203"/>
              </a:solidFill>
              <a:latin typeface="Arial" charset="0"/>
            </a:endParaRPr>
          </a:p>
        </p:txBody>
      </p:sp>
      <p:sp>
        <p:nvSpPr>
          <p:cNvPr id="31" name="TextBox 30"/>
          <p:cNvSpPr txBox="1"/>
          <p:nvPr/>
        </p:nvSpPr>
        <p:spPr>
          <a:xfrm>
            <a:off x="4965131" y="1489736"/>
            <a:ext cx="1685294" cy="535531"/>
          </a:xfrm>
          <a:prstGeom prst="rect">
            <a:avLst/>
          </a:prstGeom>
          <a:solidFill>
            <a:srgbClr val="FFFFFF">
              <a:alpha val="80000"/>
            </a:srgbClr>
          </a:solidFill>
          <a:ln>
            <a:noFill/>
          </a:ln>
        </p:spPr>
        <p:txBody>
          <a:bodyPr wrap="square" rtlCol="0">
            <a:spAutoFit/>
          </a:body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FF0000"/>
                </a:solidFill>
                <a:effectLst/>
                <a:uLnTx/>
                <a:uFillTx/>
                <a:latin typeface="Arial" charset="0"/>
              </a:rPr>
              <a:t>Development</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FF0000"/>
                </a:solidFill>
                <a:effectLst/>
                <a:uLnTx/>
                <a:uFillTx/>
                <a:latin typeface="Arial" charset="0"/>
              </a:rPr>
              <a:t>Environment</a:t>
            </a:r>
          </a:p>
        </p:txBody>
      </p:sp>
      <p:sp>
        <p:nvSpPr>
          <p:cNvPr id="32" name="TextBox 31"/>
          <p:cNvSpPr txBox="1"/>
          <p:nvPr/>
        </p:nvSpPr>
        <p:spPr>
          <a:xfrm>
            <a:off x="8546746" y="1738216"/>
            <a:ext cx="1685294" cy="535531"/>
          </a:xfrm>
          <a:prstGeom prst="rect">
            <a:avLst/>
          </a:prstGeom>
          <a:solidFill>
            <a:srgbClr val="FFFFFF">
              <a:alpha val="80000"/>
            </a:srgbClr>
          </a:solidFill>
          <a:ln>
            <a:noFill/>
          </a:ln>
        </p:spPr>
        <p:txBody>
          <a:bodyPr wrap="square" rtlCol="0">
            <a:spAutoFit/>
          </a:body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FF0000"/>
                </a:solidFill>
                <a:effectLst/>
                <a:uLnTx/>
                <a:uFillTx/>
                <a:latin typeface="Arial" charset="0"/>
              </a:rPr>
              <a:t>Production</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FF0000"/>
                </a:solidFill>
                <a:effectLst/>
                <a:uLnTx/>
                <a:uFillTx/>
                <a:latin typeface="Arial" charset="0"/>
              </a:rPr>
              <a:t>Environment</a:t>
            </a:r>
          </a:p>
        </p:txBody>
      </p:sp>
      <p:sp>
        <p:nvSpPr>
          <p:cNvPr id="33" name="TextBox 32"/>
          <p:cNvSpPr txBox="1"/>
          <p:nvPr/>
        </p:nvSpPr>
        <p:spPr>
          <a:xfrm>
            <a:off x="1817836" y="1738216"/>
            <a:ext cx="1685294" cy="535531"/>
          </a:xfrm>
          <a:prstGeom prst="rect">
            <a:avLst/>
          </a:prstGeom>
          <a:solidFill>
            <a:srgbClr val="FFFFFF">
              <a:alpha val="80000"/>
            </a:srgbClr>
          </a:solidFill>
          <a:ln>
            <a:noFill/>
          </a:ln>
        </p:spPr>
        <p:txBody>
          <a:bodyPr wrap="square" rtlCol="0">
            <a:spAutoFit/>
          </a:body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FF0000"/>
                </a:solidFill>
                <a:effectLst/>
                <a:uLnTx/>
                <a:uFillTx/>
                <a:latin typeface="Arial" charset="0"/>
              </a:rPr>
              <a:t>Testing</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FF0000"/>
                </a:solidFill>
                <a:effectLst/>
                <a:uLnTx/>
                <a:uFillTx/>
                <a:latin typeface="Arial" charset="0"/>
              </a:rPr>
              <a:t>Environment</a:t>
            </a:r>
          </a:p>
        </p:txBody>
      </p:sp>
    </p:spTree>
    <p:extLst>
      <p:ext uri="{BB962C8B-B14F-4D97-AF65-F5344CB8AC3E}">
        <p14:creationId xmlns:p14="http://schemas.microsoft.com/office/powerpoint/2010/main" val="280649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6" grpId="0" animBg="1"/>
      <p:bldP spid="27" grpId="0" animBg="1"/>
      <p:bldP spid="29" grpId="0" animBg="1"/>
      <p:bldP spid="30" grpId="0" animBg="1"/>
      <p:bldP spid="31" grpId="0" animBg="1"/>
      <p:bldP spid="32" grpId="0" animBg="1"/>
      <p:bldP spid="33"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DEMO</a:t>
            </a:r>
          </a:p>
        </p:txBody>
      </p:sp>
    </p:spTree>
    <p:extLst>
      <p:ext uri="{BB962C8B-B14F-4D97-AF65-F5344CB8AC3E}">
        <p14:creationId xmlns:p14="http://schemas.microsoft.com/office/powerpoint/2010/main" val="30862907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0"/>
          </p:nvPr>
        </p:nvSpPr>
        <p:spPr/>
        <p:txBody>
          <a:bodyPr/>
          <a:lstStyle/>
          <a:p>
            <a:pPr marL="457200" indent="-457200">
              <a:buFont typeface="+mj-lt"/>
              <a:buAutoNum type="arabicPeriod"/>
            </a:pPr>
            <a:r>
              <a:rPr lang="en-US" dirty="0"/>
              <a:t>Access Amazon Web Services</a:t>
            </a:r>
          </a:p>
          <a:p>
            <a:pPr marL="457200" indent="-457200">
              <a:buFont typeface="+mj-lt"/>
              <a:buAutoNum type="arabicPeriod"/>
            </a:pPr>
            <a:r>
              <a:rPr lang="en-US" dirty="0"/>
              <a:t>Navigate to AWS Cloud Formation</a:t>
            </a:r>
          </a:p>
          <a:p>
            <a:pPr marL="457200" indent="-457200">
              <a:buFont typeface="+mj-lt"/>
              <a:buAutoNum type="arabicPeriod"/>
            </a:pPr>
            <a:r>
              <a:rPr lang="en-US" dirty="0"/>
              <a:t>Create a Template (Manual/Designer)</a:t>
            </a:r>
          </a:p>
          <a:p>
            <a:pPr marL="457200" indent="-457200">
              <a:buFont typeface="+mj-lt"/>
              <a:buAutoNum type="arabicPeriod"/>
            </a:pPr>
            <a:r>
              <a:rPr lang="en-US" dirty="0"/>
              <a:t>Create a Stack</a:t>
            </a:r>
          </a:p>
          <a:p>
            <a:pPr marL="457200" indent="-457200">
              <a:buFont typeface="+mj-lt"/>
              <a:buAutoNum type="arabicPeriod"/>
            </a:pPr>
            <a:r>
              <a:rPr lang="en-US" dirty="0"/>
              <a:t>Update a Stack</a:t>
            </a:r>
          </a:p>
          <a:p>
            <a:pPr marL="457200" indent="-457200">
              <a:buFont typeface="+mj-lt"/>
              <a:buAutoNum type="arabicPeriod"/>
            </a:pPr>
            <a:r>
              <a:rPr lang="en-US" dirty="0"/>
              <a:t>Delete a Stack</a:t>
            </a:r>
          </a:p>
          <a:p>
            <a:pPr marL="457200" indent="-457200">
              <a:buFont typeface="+mj-lt"/>
              <a:buAutoNum type="arabicPeriod"/>
            </a:pPr>
            <a:r>
              <a:rPr lang="en-US" dirty="0"/>
              <a:t>Access the Landing Page</a:t>
            </a:r>
          </a:p>
        </p:txBody>
      </p:sp>
      <p:sp>
        <p:nvSpPr>
          <p:cNvPr id="6" name="Footer Placeholder 5"/>
          <p:cNvSpPr>
            <a:spLocks noGrp="1"/>
          </p:cNvSpPr>
          <p:nvPr>
            <p:ph type="ftr" sz="quarter" idx="3"/>
          </p:nvPr>
        </p:nvSpPr>
        <p:spPr/>
        <p:txBody>
          <a:bodyPr/>
          <a:lstStyle/>
          <a:p>
            <a:r>
              <a:rPr lang="en-US"/>
              <a:t>Copyright © 2017 Accenture  All rights reserved.</a:t>
            </a:r>
            <a:endParaRPr lang="en-US" dirty="0"/>
          </a:p>
        </p:txBody>
      </p:sp>
      <p:sp>
        <p:nvSpPr>
          <p:cNvPr id="7" name="Slide Number Placeholder 6"/>
          <p:cNvSpPr>
            <a:spLocks noGrp="1"/>
          </p:cNvSpPr>
          <p:nvPr>
            <p:ph type="sldNum" sz="quarter" idx="4"/>
          </p:nvPr>
        </p:nvSpPr>
        <p:spPr/>
        <p:txBody>
          <a:bodyPr/>
          <a:lstStyle/>
          <a:p>
            <a:fld id="{4F9AC08D-23A9-440E-BCB9-AA1E9877CC38}" type="slidenum">
              <a:rPr lang="en-US" smtClean="0"/>
              <a:pPr/>
              <a:t>39</a:t>
            </a:fld>
            <a:endParaRPr lang="en-US" dirty="0"/>
          </a:p>
        </p:txBody>
      </p:sp>
    </p:spTree>
    <p:extLst>
      <p:ext uri="{BB962C8B-B14F-4D97-AF65-F5344CB8AC3E}">
        <p14:creationId xmlns:p14="http://schemas.microsoft.com/office/powerpoint/2010/main" val="623291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What is DevOps?</a:t>
            </a:r>
          </a:p>
        </p:txBody>
      </p:sp>
    </p:spTree>
    <p:extLst>
      <p:ext uri="{BB962C8B-B14F-4D97-AF65-F5344CB8AC3E}">
        <p14:creationId xmlns:p14="http://schemas.microsoft.com/office/powerpoint/2010/main" val="15658330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463296" y="539496"/>
            <a:ext cx="6144768" cy="6035040"/>
          </a:xfrm>
        </p:spPr>
        <p:txBody>
          <a:bodyPr/>
          <a:lstStyle/>
          <a:p>
            <a:r>
              <a:rPr lang="en-US" dirty="0"/>
              <a:t>Best Practices for AWS Cloud Formation</a:t>
            </a:r>
          </a:p>
        </p:txBody>
      </p:sp>
    </p:spTree>
    <p:extLst>
      <p:ext uri="{BB962C8B-B14F-4D97-AF65-F5344CB8AC3E}">
        <p14:creationId xmlns:p14="http://schemas.microsoft.com/office/powerpoint/2010/main" val="42735026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Best Practices for AWS Cloud Formation</a:t>
            </a:r>
          </a:p>
        </p:txBody>
      </p:sp>
      <p:sp>
        <p:nvSpPr>
          <p:cNvPr id="6" name="Footer Placeholder 5"/>
          <p:cNvSpPr>
            <a:spLocks noGrp="1"/>
          </p:cNvSpPr>
          <p:nvPr>
            <p:ph type="ftr" sz="quarter" idx="3"/>
          </p:nvPr>
        </p:nvSpPr>
        <p:spPr/>
        <p:txBody>
          <a:bodyPr/>
          <a:lstStyle/>
          <a:p>
            <a:r>
              <a:rPr lang="en-US"/>
              <a:t>Copyright © 2017 Accenture  All rights reserved.</a:t>
            </a:r>
            <a:endParaRPr lang="en-US" dirty="0"/>
          </a:p>
        </p:txBody>
      </p:sp>
      <p:sp>
        <p:nvSpPr>
          <p:cNvPr id="7" name="Slide Number Placeholder 6"/>
          <p:cNvSpPr>
            <a:spLocks noGrp="1"/>
          </p:cNvSpPr>
          <p:nvPr>
            <p:ph type="sldNum" sz="quarter" idx="4"/>
          </p:nvPr>
        </p:nvSpPr>
        <p:spPr/>
        <p:txBody>
          <a:bodyPr/>
          <a:lstStyle/>
          <a:p>
            <a:fld id="{4F9AC08D-23A9-440E-BCB9-AA1E9877CC38}" type="slidenum">
              <a:rPr lang="en-US" smtClean="0"/>
              <a:pPr/>
              <a:t>41</a:t>
            </a:fld>
            <a:endParaRPr lang="en-US" dirty="0"/>
          </a:p>
        </p:txBody>
      </p:sp>
      <p:sp>
        <p:nvSpPr>
          <p:cNvPr id="2" name="Text Placeholder 1"/>
          <p:cNvSpPr>
            <a:spLocks noGrp="1"/>
          </p:cNvSpPr>
          <p:nvPr>
            <p:ph type="body" sz="quarter" idx="10"/>
          </p:nvPr>
        </p:nvSpPr>
        <p:spPr/>
        <p:txBody>
          <a:bodyPr/>
          <a:lstStyle/>
          <a:p>
            <a:pPr marL="342900" indent="-342900">
              <a:buFont typeface="Arial" panose="020B0604020202020204" pitchFamily="34" charset="0"/>
              <a:buChar char="•"/>
            </a:pPr>
            <a:r>
              <a:rPr lang="en-US" dirty="0"/>
              <a:t>Use Cloud Formation Designer to validate templates to make sure that the templates are well-written and well-structured to avoid rollbacks.</a:t>
            </a:r>
          </a:p>
          <a:p>
            <a:pPr marL="342900" indent="-342900">
              <a:buFont typeface="Arial" panose="020B0604020202020204" pitchFamily="34" charset="0"/>
              <a:buChar char="•"/>
            </a:pPr>
            <a:r>
              <a:rPr lang="en-US" dirty="0"/>
              <a:t>Use version control to log changes in the template.</a:t>
            </a:r>
          </a:p>
          <a:p>
            <a:pPr marL="342900" indent="-342900">
              <a:buFont typeface="Arial" panose="020B0604020202020204" pitchFamily="34" charset="0"/>
              <a:buChar char="•"/>
            </a:pPr>
            <a:r>
              <a:rPr lang="en-US" dirty="0"/>
              <a:t>Integrate templates with other development tools, CI/CD and management tools.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0128636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463296" y="539496"/>
            <a:ext cx="6144768" cy="6035040"/>
          </a:xfrm>
        </p:spPr>
        <p:txBody>
          <a:bodyPr/>
          <a:lstStyle/>
          <a:p>
            <a:r>
              <a:rPr lang="en-US" dirty="0" err="1"/>
              <a:t>QUesTIONS</a:t>
            </a:r>
            <a:endParaRPr lang="en-US" dirty="0"/>
          </a:p>
        </p:txBody>
      </p:sp>
      <p:pic>
        <p:nvPicPr>
          <p:cNvPr id="3" name="Picture 4" descr="http://smurfitschoolblog.com/wp-content/uploads/2015/10/equipmentprotect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752" y="1209574"/>
            <a:ext cx="5302477" cy="5302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576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DevOps?</a:t>
            </a:r>
          </a:p>
        </p:txBody>
      </p:sp>
      <p:sp>
        <p:nvSpPr>
          <p:cNvPr id="6" name="Footer Placeholder 5"/>
          <p:cNvSpPr>
            <a:spLocks noGrp="1"/>
          </p:cNvSpPr>
          <p:nvPr>
            <p:ph type="ftr" sz="quarter" idx="3"/>
          </p:nvPr>
        </p:nvSpPr>
        <p:spPr/>
        <p:txBody>
          <a:bodyPr/>
          <a:lstStyle/>
          <a:p>
            <a:r>
              <a:rPr lang="en-US"/>
              <a:t>Copyright © 2017 Accenture  All rights reserved.</a:t>
            </a:r>
            <a:endParaRPr lang="en-US" dirty="0"/>
          </a:p>
        </p:txBody>
      </p:sp>
      <p:sp>
        <p:nvSpPr>
          <p:cNvPr id="7" name="Slide Number Placeholder 6"/>
          <p:cNvSpPr>
            <a:spLocks noGrp="1"/>
          </p:cNvSpPr>
          <p:nvPr>
            <p:ph type="sldNum" sz="quarter" idx="4"/>
          </p:nvPr>
        </p:nvSpPr>
        <p:spPr/>
        <p:txBody>
          <a:bodyPr/>
          <a:lstStyle/>
          <a:p>
            <a:fld id="{4F9AC08D-23A9-440E-BCB9-AA1E9877CC38}" type="slidenum">
              <a:rPr lang="en-US" smtClean="0"/>
              <a:pPr/>
              <a:t>5</a:t>
            </a:fld>
            <a:endParaRPr lang="en-US" dirty="0"/>
          </a:p>
        </p:txBody>
      </p:sp>
      <p:sp>
        <p:nvSpPr>
          <p:cNvPr id="180" name="Slide Number Placeholder 3"/>
          <p:cNvSpPr txBox="1">
            <a:spLocks/>
          </p:cNvSpPr>
          <p:nvPr/>
        </p:nvSpPr>
        <p:spPr>
          <a:xfrm>
            <a:off x="7164388" y="6511931"/>
            <a:ext cx="1693862" cy="269875"/>
          </a:xfrm>
          <a:prstGeom prst="rect">
            <a:avLst/>
          </a:prstGeom>
        </p:spPr>
        <p:txBody>
          <a:bodyPr vert="horz" lIns="0" tIns="91440" rIns="0" bIns="45720" rtlCol="0">
            <a:noAutofit/>
          </a:bodyPr>
          <a:lstStyle>
            <a:lvl1pPr marL="0" indent="0" algn="l" defTabSz="914377" rtl="0" eaLnBrk="1" latinLnBrk="0" hangingPunct="1">
              <a:lnSpc>
                <a:spcPct val="85000"/>
              </a:lnSpc>
              <a:spcBef>
                <a:spcPts val="0"/>
              </a:spcBef>
              <a:spcAft>
                <a:spcPts val="1200"/>
              </a:spcAft>
              <a:buFont typeface="Arial" panose="020B0604020202020204" pitchFamily="34" charset="0"/>
              <a:buNone/>
              <a:defRPr lang="en-US" sz="2000" b="1" kern="1200" cap="none" baseline="0">
                <a:solidFill>
                  <a:schemeClr val="bg1">
                    <a:lumMod val="65000"/>
                    <a:lumOff val="35000"/>
                  </a:schemeClr>
                </a:solidFill>
                <a:latin typeface="+mn-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3499" kern="1200">
                <a:solidFill>
                  <a:schemeClr val="bg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3199" kern="1200">
                <a:solidFill>
                  <a:schemeClr val="bg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2899"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2699"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fld id="{D341B97A-378E-4F69-9D74-E5B0730D91FC}" type="slidenum">
              <a:rPr lang="en-US" smtClean="0"/>
              <a:pPr/>
              <a:t>5</a:t>
            </a:fld>
            <a:endParaRPr lang="en-US" dirty="0"/>
          </a:p>
        </p:txBody>
      </p:sp>
      <p:sp>
        <p:nvSpPr>
          <p:cNvPr id="182" name="Pentagon 9"/>
          <p:cNvSpPr/>
          <p:nvPr/>
        </p:nvSpPr>
        <p:spPr bwMode="auto">
          <a:xfrm>
            <a:off x="8604" y="187499"/>
            <a:ext cx="7790689" cy="1038063"/>
          </a:xfrm>
          <a:prstGeom prst="homePlate">
            <a:avLst/>
          </a:prstGeom>
          <a:solidFill>
            <a:schemeClr val="tx1">
              <a:alpha val="54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0000"/>
              </a:lnSpc>
              <a:spcBef>
                <a:spcPct val="0"/>
              </a:spcBef>
              <a:spcAft>
                <a:spcPct val="0"/>
              </a:spcAft>
              <a:buClrTx/>
              <a:buSzTx/>
              <a:buFontTx/>
              <a:buNone/>
              <a:tabLst/>
            </a:pPr>
            <a:endParaRPr kumimoji="0" lang="en-US" sz="3200" b="1" i="0" u="none" strike="noStrike" cap="none" normalizeH="0" baseline="0">
              <a:ln>
                <a:noFill/>
              </a:ln>
              <a:solidFill>
                <a:schemeClr val="tx1"/>
              </a:solidFill>
              <a:effectLst/>
              <a:latin typeface="Arial" charset="0"/>
            </a:endParaRPr>
          </a:p>
        </p:txBody>
      </p:sp>
      <p:sp>
        <p:nvSpPr>
          <p:cNvPr id="184" name="AutoShape 11" descr="http://www.canovate.com/wp-content/uploads/2014/09/Smart-Server-Rack.jpg"/>
          <p:cNvSpPr>
            <a:spLocks noChangeAspect="1" noChangeArrowheads="1"/>
          </p:cNvSpPr>
          <p:nvPr/>
        </p:nvSpPr>
        <p:spPr bwMode="auto">
          <a:xfrm>
            <a:off x="63500" y="-136525"/>
            <a:ext cx="3781425" cy="6257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85" name="Straight Connector 184"/>
          <p:cNvCxnSpPr/>
          <p:nvPr/>
        </p:nvCxnSpPr>
        <p:spPr>
          <a:xfrm flipV="1">
            <a:off x="4288338" y="1549027"/>
            <a:ext cx="488404" cy="2"/>
          </a:xfrm>
          <a:prstGeom prst="line">
            <a:avLst/>
          </a:prstGeom>
          <a:ln w="44450">
            <a:solidFill>
              <a:srgbClr val="3498DB"/>
            </a:solidFill>
            <a:tailEnd type="none" w="lg" len="lg"/>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V="1">
            <a:off x="4260710" y="2861246"/>
            <a:ext cx="488404" cy="2"/>
          </a:xfrm>
          <a:prstGeom prst="line">
            <a:avLst/>
          </a:prstGeom>
          <a:ln w="44450">
            <a:solidFill>
              <a:srgbClr val="E87E04"/>
            </a:solidFill>
            <a:tailEnd type="none" w="lg" len="lg"/>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3825640" y="2203129"/>
            <a:ext cx="887057" cy="0"/>
          </a:xfrm>
          <a:prstGeom prst="line">
            <a:avLst/>
          </a:prstGeom>
          <a:ln w="44450">
            <a:solidFill>
              <a:srgbClr val="D2527F"/>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3263841" y="2501083"/>
            <a:ext cx="446321" cy="360165"/>
          </a:xfrm>
          <a:prstGeom prst="line">
            <a:avLst/>
          </a:prstGeom>
          <a:ln w="44450">
            <a:solidFill>
              <a:srgbClr val="1BBC9B"/>
            </a:solidFill>
            <a:tailEnd type="none" w="lg" len="lg"/>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flipV="1">
            <a:off x="3310364" y="1577961"/>
            <a:ext cx="893314" cy="268676"/>
          </a:xfrm>
          <a:prstGeom prst="line">
            <a:avLst/>
          </a:prstGeom>
          <a:ln w="44450">
            <a:solidFill>
              <a:srgbClr val="1BBC9B"/>
            </a:solidFill>
            <a:headEnd type="none"/>
            <a:tailEnd type="oval" w="lg" len="lg"/>
          </a:ln>
        </p:spPr>
        <p:style>
          <a:lnRef idx="1">
            <a:schemeClr val="accent1"/>
          </a:lnRef>
          <a:fillRef idx="0">
            <a:schemeClr val="accent1"/>
          </a:fillRef>
          <a:effectRef idx="0">
            <a:schemeClr val="accent1"/>
          </a:effectRef>
          <a:fontRef idx="minor">
            <a:schemeClr val="tx1"/>
          </a:fontRef>
        </p:style>
      </p:cxnSp>
      <p:grpSp>
        <p:nvGrpSpPr>
          <p:cNvPr id="190" name="Group 189"/>
          <p:cNvGrpSpPr/>
          <p:nvPr/>
        </p:nvGrpSpPr>
        <p:grpSpPr>
          <a:xfrm>
            <a:off x="4148280" y="3600859"/>
            <a:ext cx="3212518" cy="2450089"/>
            <a:chOff x="3879152" y="2269328"/>
            <a:chExt cx="4910937" cy="3265510"/>
          </a:xfrm>
          <a:solidFill>
            <a:schemeClr val="bg1">
              <a:lumMod val="65000"/>
            </a:schemeClr>
          </a:solidFill>
        </p:grpSpPr>
        <p:sp>
          <p:nvSpPr>
            <p:cNvPr id="191" name="Rectangle 190"/>
            <p:cNvSpPr/>
            <p:nvPr/>
          </p:nvSpPr>
          <p:spPr>
            <a:xfrm>
              <a:off x="3879152" y="2269328"/>
              <a:ext cx="4910937" cy="3265510"/>
            </a:xfrm>
            <a:prstGeom prst="rect">
              <a:avLst/>
            </a:prstGeom>
            <a:grp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panose="020B0604020202020204" pitchFamily="34" charset="0"/>
                <a:cs typeface="Arial" panose="020B0604020202020204" pitchFamily="34" charset="0"/>
              </a:endParaRPr>
            </a:p>
          </p:txBody>
        </p:sp>
        <p:sp>
          <p:nvSpPr>
            <p:cNvPr id="192" name="Rectangle 191"/>
            <p:cNvSpPr/>
            <p:nvPr/>
          </p:nvSpPr>
          <p:spPr>
            <a:xfrm>
              <a:off x="4099038" y="2372200"/>
              <a:ext cx="4503410" cy="261509"/>
            </a:xfrm>
            <a:prstGeom prst="rect">
              <a:avLst/>
            </a:prstGeom>
            <a:grpFill/>
          </p:spPr>
          <p:txBody>
            <a:bodyPr wrap="square">
              <a:spAutoFit/>
            </a:bodyPr>
            <a:lstStyle/>
            <a:p>
              <a:endParaRPr lang="en-US" sz="675" dirty="0">
                <a:solidFill>
                  <a:srgbClr val="FFFFFF"/>
                </a:solidFill>
                <a:latin typeface="Arial" panose="020B0604020202020204" pitchFamily="34" charset="0"/>
                <a:cs typeface="Arial" panose="020B0604020202020204" pitchFamily="34" charset="0"/>
              </a:endParaRPr>
            </a:p>
          </p:txBody>
        </p:sp>
        <p:pic>
          <p:nvPicPr>
            <p:cNvPr id="193" name="Picture 4" descr="laptop128PX PNG ICONS DOWNLO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5324" y="4781264"/>
              <a:ext cx="909288" cy="681967"/>
            </a:xfrm>
            <a:prstGeom prst="rect">
              <a:avLst/>
            </a:prstGeom>
            <a:grpFill/>
            <a:extLst/>
          </p:spPr>
        </p:pic>
      </p:grpSp>
      <p:grpSp>
        <p:nvGrpSpPr>
          <p:cNvPr id="194" name="Group 193"/>
          <p:cNvGrpSpPr/>
          <p:nvPr/>
        </p:nvGrpSpPr>
        <p:grpSpPr>
          <a:xfrm>
            <a:off x="1441245" y="3611838"/>
            <a:ext cx="2634338" cy="2450090"/>
            <a:chOff x="280633" y="2269327"/>
            <a:chExt cx="3511079" cy="3265510"/>
          </a:xfrm>
          <a:solidFill>
            <a:srgbClr val="2ECC71"/>
          </a:solidFill>
        </p:grpSpPr>
        <p:sp>
          <p:nvSpPr>
            <p:cNvPr id="195" name="Rectangle 194"/>
            <p:cNvSpPr/>
            <p:nvPr/>
          </p:nvSpPr>
          <p:spPr>
            <a:xfrm>
              <a:off x="280633" y="2269327"/>
              <a:ext cx="3511079" cy="3265510"/>
            </a:xfrm>
            <a:prstGeom prst="rect">
              <a:avLst/>
            </a:prstGeom>
            <a:grp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Arial" panose="020B0604020202020204" pitchFamily="34" charset="0"/>
                <a:cs typeface="Arial" panose="020B0604020202020204" pitchFamily="34" charset="0"/>
              </a:endParaRPr>
            </a:p>
          </p:txBody>
        </p:sp>
        <p:sp>
          <p:nvSpPr>
            <p:cNvPr id="196" name="Rectangle 195"/>
            <p:cNvSpPr/>
            <p:nvPr/>
          </p:nvSpPr>
          <p:spPr>
            <a:xfrm>
              <a:off x="307043" y="2825395"/>
              <a:ext cx="3439646" cy="2093430"/>
            </a:xfrm>
            <a:prstGeom prst="rect">
              <a:avLst/>
            </a:prstGeom>
            <a:grpFill/>
          </p:spPr>
          <p:txBody>
            <a:bodyPr wrap="square" anchor="ctr">
              <a:spAutoFit/>
            </a:bodyPr>
            <a:lstStyle/>
            <a:p>
              <a:r>
                <a:rPr lang="en-US" sz="1501" b="0" dirty="0">
                  <a:solidFill>
                    <a:schemeClr val="tx1">
                      <a:lumMod val="95000"/>
                      <a:lumOff val="5000"/>
                    </a:schemeClr>
                  </a:solidFill>
                  <a:latin typeface="Arial" panose="020B0604020202020204" pitchFamily="34" charset="0"/>
                  <a:cs typeface="Arial" panose="020B0604020202020204" pitchFamily="34" charset="0"/>
                </a:rPr>
                <a:t>“DevOps uses automation techniques to optimize collaboration across development and operations, enabling faster, more predictable and more frequent deployments to market"</a:t>
              </a:r>
            </a:p>
          </p:txBody>
        </p:sp>
        <p:pic>
          <p:nvPicPr>
            <p:cNvPr id="197" name="Picture 6" descr="arrow carrot up alt128PX PNG ICONS DOWNLOA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0930" y="4618761"/>
              <a:ext cx="832731" cy="832732"/>
            </a:xfrm>
            <a:prstGeom prst="rect">
              <a:avLst/>
            </a:prstGeom>
            <a:grpFill/>
            <a:extLst/>
          </p:spPr>
        </p:pic>
      </p:grpSp>
      <p:grpSp>
        <p:nvGrpSpPr>
          <p:cNvPr id="198" name="Group 197"/>
          <p:cNvGrpSpPr/>
          <p:nvPr/>
        </p:nvGrpSpPr>
        <p:grpSpPr>
          <a:xfrm>
            <a:off x="7423594" y="3595955"/>
            <a:ext cx="2802749" cy="2450090"/>
            <a:chOff x="6164859" y="3399959"/>
            <a:chExt cx="2802749" cy="2450090"/>
          </a:xfrm>
        </p:grpSpPr>
        <p:sp>
          <p:nvSpPr>
            <p:cNvPr id="199" name="Rectangle 198"/>
            <p:cNvSpPr/>
            <p:nvPr/>
          </p:nvSpPr>
          <p:spPr>
            <a:xfrm>
              <a:off x="6164859" y="3399959"/>
              <a:ext cx="2802749" cy="2450090"/>
            </a:xfrm>
            <a:prstGeom prst="rect">
              <a:avLst/>
            </a:prstGeom>
            <a:solidFill>
              <a:srgbClr val="2ECC71"/>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rial" panose="020B0604020202020204" pitchFamily="34" charset="0"/>
                <a:cs typeface="Arial" panose="020B0604020202020204" pitchFamily="34" charset="0"/>
              </a:endParaRPr>
            </a:p>
          </p:txBody>
        </p:sp>
        <p:pic>
          <p:nvPicPr>
            <p:cNvPr id="200" name="Picture 8" descr="stats pie128PX PNG ICONS DOWNLOAD"/>
            <p:cNvPicPr>
              <a:picLocks noChangeAspect="1" noChangeArrowheads="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8149962" y="5161404"/>
              <a:ext cx="744223" cy="624793"/>
            </a:xfrm>
            <a:prstGeom prst="rect">
              <a:avLst/>
            </a:prstGeom>
            <a:solidFill>
              <a:srgbClr val="2ECC71"/>
            </a:solidFill>
            <a:extLst/>
          </p:spPr>
        </p:pic>
      </p:grpSp>
      <p:sp>
        <p:nvSpPr>
          <p:cNvPr id="201" name="Rectangle 200"/>
          <p:cNvSpPr/>
          <p:nvPr/>
        </p:nvSpPr>
        <p:spPr>
          <a:xfrm>
            <a:off x="1441244" y="3298457"/>
            <a:ext cx="265879" cy="265879"/>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Arial" panose="020B0604020202020204" pitchFamily="34" charset="0"/>
              <a:cs typeface="Arial" panose="020B0604020202020204" pitchFamily="34" charset="0"/>
            </a:endParaRPr>
          </a:p>
        </p:txBody>
      </p:sp>
      <p:sp>
        <p:nvSpPr>
          <p:cNvPr id="202" name="Rectangle 201"/>
          <p:cNvSpPr/>
          <p:nvPr/>
        </p:nvSpPr>
        <p:spPr>
          <a:xfrm>
            <a:off x="1745502" y="3298457"/>
            <a:ext cx="265879" cy="265879"/>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Arial" panose="020B0604020202020204" pitchFamily="34" charset="0"/>
              <a:cs typeface="Arial" panose="020B0604020202020204" pitchFamily="34" charset="0"/>
            </a:endParaRPr>
          </a:p>
        </p:txBody>
      </p:sp>
      <p:sp>
        <p:nvSpPr>
          <p:cNvPr id="203" name="Rectangle 202"/>
          <p:cNvSpPr/>
          <p:nvPr/>
        </p:nvSpPr>
        <p:spPr>
          <a:xfrm>
            <a:off x="2049760" y="3298457"/>
            <a:ext cx="265879" cy="265879"/>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Arial" panose="020B0604020202020204" pitchFamily="34" charset="0"/>
              <a:cs typeface="Arial" panose="020B0604020202020204" pitchFamily="34" charset="0"/>
            </a:endParaRPr>
          </a:p>
        </p:txBody>
      </p:sp>
      <p:sp>
        <p:nvSpPr>
          <p:cNvPr id="204" name="Rectangle 203"/>
          <p:cNvSpPr/>
          <p:nvPr/>
        </p:nvSpPr>
        <p:spPr>
          <a:xfrm>
            <a:off x="2354019" y="3298457"/>
            <a:ext cx="265879" cy="265879"/>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Arial" panose="020B0604020202020204" pitchFamily="34" charset="0"/>
              <a:cs typeface="Arial" panose="020B0604020202020204" pitchFamily="34" charset="0"/>
            </a:endParaRPr>
          </a:p>
        </p:txBody>
      </p:sp>
      <p:sp>
        <p:nvSpPr>
          <p:cNvPr id="205" name="Rectangle 204"/>
          <p:cNvSpPr/>
          <p:nvPr/>
        </p:nvSpPr>
        <p:spPr>
          <a:xfrm>
            <a:off x="2658277" y="3298457"/>
            <a:ext cx="265879" cy="265879"/>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Arial" panose="020B0604020202020204" pitchFamily="34" charset="0"/>
              <a:cs typeface="Arial" panose="020B0604020202020204" pitchFamily="34" charset="0"/>
            </a:endParaRPr>
          </a:p>
        </p:txBody>
      </p:sp>
      <p:sp>
        <p:nvSpPr>
          <p:cNvPr id="206" name="Rectangle 205"/>
          <p:cNvSpPr/>
          <p:nvPr/>
        </p:nvSpPr>
        <p:spPr>
          <a:xfrm>
            <a:off x="2962535" y="3298457"/>
            <a:ext cx="265879" cy="265879"/>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Arial" panose="020B0604020202020204" pitchFamily="34" charset="0"/>
              <a:cs typeface="Arial" panose="020B0604020202020204" pitchFamily="34" charset="0"/>
            </a:endParaRPr>
          </a:p>
        </p:txBody>
      </p:sp>
      <p:sp>
        <p:nvSpPr>
          <p:cNvPr id="207" name="Rectangle 206"/>
          <p:cNvSpPr/>
          <p:nvPr/>
        </p:nvSpPr>
        <p:spPr>
          <a:xfrm>
            <a:off x="3571051" y="3298457"/>
            <a:ext cx="265879" cy="265879"/>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Arial" panose="020B0604020202020204" pitchFamily="34" charset="0"/>
              <a:cs typeface="Arial" panose="020B0604020202020204" pitchFamily="34" charset="0"/>
            </a:endParaRPr>
          </a:p>
        </p:txBody>
      </p:sp>
      <p:sp>
        <p:nvSpPr>
          <p:cNvPr id="208" name="Rectangle 207"/>
          <p:cNvSpPr/>
          <p:nvPr/>
        </p:nvSpPr>
        <p:spPr>
          <a:xfrm>
            <a:off x="4179567" y="3298457"/>
            <a:ext cx="265879" cy="265879"/>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Arial" panose="020B0604020202020204" pitchFamily="34" charset="0"/>
              <a:cs typeface="Arial" panose="020B0604020202020204" pitchFamily="34" charset="0"/>
            </a:endParaRPr>
          </a:p>
        </p:txBody>
      </p:sp>
      <p:sp>
        <p:nvSpPr>
          <p:cNvPr id="209" name="Rectangle 208"/>
          <p:cNvSpPr/>
          <p:nvPr/>
        </p:nvSpPr>
        <p:spPr>
          <a:xfrm>
            <a:off x="5092341" y="3298457"/>
            <a:ext cx="265879" cy="265879"/>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Arial" panose="020B0604020202020204" pitchFamily="34" charset="0"/>
              <a:cs typeface="Arial" panose="020B0604020202020204" pitchFamily="34" charset="0"/>
            </a:endParaRPr>
          </a:p>
        </p:txBody>
      </p:sp>
      <p:sp>
        <p:nvSpPr>
          <p:cNvPr id="210" name="Rectangle 209"/>
          <p:cNvSpPr/>
          <p:nvPr/>
        </p:nvSpPr>
        <p:spPr>
          <a:xfrm>
            <a:off x="6309374" y="3298457"/>
            <a:ext cx="265879" cy="265879"/>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Arial" panose="020B0604020202020204" pitchFamily="34" charset="0"/>
              <a:cs typeface="Arial" panose="020B0604020202020204" pitchFamily="34" charset="0"/>
            </a:endParaRPr>
          </a:p>
        </p:txBody>
      </p:sp>
      <p:sp>
        <p:nvSpPr>
          <p:cNvPr id="211" name="Rectangle 210"/>
          <p:cNvSpPr/>
          <p:nvPr/>
        </p:nvSpPr>
        <p:spPr>
          <a:xfrm>
            <a:off x="7830664" y="3298457"/>
            <a:ext cx="265879" cy="265879"/>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Arial" panose="020B0604020202020204" pitchFamily="34" charset="0"/>
              <a:cs typeface="Arial" panose="020B0604020202020204" pitchFamily="34" charset="0"/>
            </a:endParaRPr>
          </a:p>
        </p:txBody>
      </p:sp>
      <p:sp>
        <p:nvSpPr>
          <p:cNvPr id="212" name="Rectangle 211"/>
          <p:cNvSpPr/>
          <p:nvPr/>
        </p:nvSpPr>
        <p:spPr>
          <a:xfrm>
            <a:off x="8439181" y="3298457"/>
            <a:ext cx="265879" cy="265879"/>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Arial" panose="020B0604020202020204" pitchFamily="34" charset="0"/>
              <a:cs typeface="Arial" panose="020B0604020202020204" pitchFamily="34" charset="0"/>
            </a:endParaRPr>
          </a:p>
        </p:txBody>
      </p:sp>
      <p:sp>
        <p:nvSpPr>
          <p:cNvPr id="213" name="Rectangle 212"/>
          <p:cNvSpPr/>
          <p:nvPr/>
        </p:nvSpPr>
        <p:spPr>
          <a:xfrm>
            <a:off x="9047697" y="3298457"/>
            <a:ext cx="265879" cy="265879"/>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Arial" panose="020B0604020202020204" pitchFamily="34" charset="0"/>
              <a:cs typeface="Arial" panose="020B0604020202020204" pitchFamily="34" charset="0"/>
            </a:endParaRPr>
          </a:p>
        </p:txBody>
      </p:sp>
      <p:sp>
        <p:nvSpPr>
          <p:cNvPr id="214" name="Rectangle 213"/>
          <p:cNvSpPr/>
          <p:nvPr/>
        </p:nvSpPr>
        <p:spPr>
          <a:xfrm>
            <a:off x="9351955" y="3298457"/>
            <a:ext cx="265879" cy="265879"/>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Arial" panose="020B0604020202020204" pitchFamily="34" charset="0"/>
              <a:cs typeface="Arial" panose="020B0604020202020204" pitchFamily="34" charset="0"/>
            </a:endParaRPr>
          </a:p>
        </p:txBody>
      </p:sp>
      <p:sp>
        <p:nvSpPr>
          <p:cNvPr id="215" name="Rectangle 214"/>
          <p:cNvSpPr/>
          <p:nvPr/>
        </p:nvSpPr>
        <p:spPr>
          <a:xfrm>
            <a:off x="9656213" y="3298457"/>
            <a:ext cx="265879" cy="265879"/>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Arial" panose="020B0604020202020204" pitchFamily="34" charset="0"/>
              <a:cs typeface="Arial" panose="020B0604020202020204" pitchFamily="34" charset="0"/>
            </a:endParaRPr>
          </a:p>
        </p:txBody>
      </p:sp>
      <p:sp>
        <p:nvSpPr>
          <p:cNvPr id="216" name="Rectangle 215"/>
          <p:cNvSpPr/>
          <p:nvPr/>
        </p:nvSpPr>
        <p:spPr>
          <a:xfrm>
            <a:off x="9960464" y="3298457"/>
            <a:ext cx="265879" cy="265879"/>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Arial" panose="020B0604020202020204" pitchFamily="34" charset="0"/>
              <a:cs typeface="Arial" panose="020B0604020202020204" pitchFamily="34" charset="0"/>
            </a:endParaRPr>
          </a:p>
        </p:txBody>
      </p:sp>
      <p:sp>
        <p:nvSpPr>
          <p:cNvPr id="217" name="Rectangle 216"/>
          <p:cNvSpPr/>
          <p:nvPr/>
        </p:nvSpPr>
        <p:spPr>
          <a:xfrm>
            <a:off x="3266793" y="3298457"/>
            <a:ext cx="265879" cy="265879"/>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Arial" panose="020B0604020202020204" pitchFamily="34" charset="0"/>
              <a:cs typeface="Arial" panose="020B0604020202020204" pitchFamily="34" charset="0"/>
            </a:endParaRPr>
          </a:p>
        </p:txBody>
      </p:sp>
      <p:sp>
        <p:nvSpPr>
          <p:cNvPr id="218" name="Rectangle 217"/>
          <p:cNvSpPr/>
          <p:nvPr/>
        </p:nvSpPr>
        <p:spPr>
          <a:xfrm>
            <a:off x="3875309" y="3298457"/>
            <a:ext cx="265879" cy="265879"/>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Arial" panose="020B0604020202020204" pitchFamily="34" charset="0"/>
              <a:cs typeface="Arial" panose="020B0604020202020204" pitchFamily="34" charset="0"/>
            </a:endParaRPr>
          </a:p>
        </p:txBody>
      </p:sp>
      <p:sp>
        <p:nvSpPr>
          <p:cNvPr id="219" name="Rectangle 218"/>
          <p:cNvSpPr/>
          <p:nvPr/>
        </p:nvSpPr>
        <p:spPr>
          <a:xfrm>
            <a:off x="4483825" y="3298457"/>
            <a:ext cx="265879" cy="265879"/>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Arial" panose="020B0604020202020204" pitchFamily="34" charset="0"/>
              <a:cs typeface="Arial" panose="020B0604020202020204" pitchFamily="34" charset="0"/>
            </a:endParaRPr>
          </a:p>
        </p:txBody>
      </p:sp>
      <p:sp>
        <p:nvSpPr>
          <p:cNvPr id="220" name="Rectangle 219"/>
          <p:cNvSpPr/>
          <p:nvPr/>
        </p:nvSpPr>
        <p:spPr>
          <a:xfrm>
            <a:off x="5700858" y="3298457"/>
            <a:ext cx="265879" cy="265879"/>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Arial" panose="020B0604020202020204" pitchFamily="34" charset="0"/>
              <a:cs typeface="Arial" panose="020B0604020202020204" pitchFamily="34" charset="0"/>
            </a:endParaRPr>
          </a:p>
        </p:txBody>
      </p:sp>
      <p:sp>
        <p:nvSpPr>
          <p:cNvPr id="221" name="Rectangle 220"/>
          <p:cNvSpPr/>
          <p:nvPr/>
        </p:nvSpPr>
        <p:spPr>
          <a:xfrm>
            <a:off x="6917890" y="3298457"/>
            <a:ext cx="265879" cy="265879"/>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Arial" panose="020B0604020202020204" pitchFamily="34" charset="0"/>
              <a:cs typeface="Arial" panose="020B0604020202020204" pitchFamily="34" charset="0"/>
            </a:endParaRPr>
          </a:p>
        </p:txBody>
      </p:sp>
      <p:sp>
        <p:nvSpPr>
          <p:cNvPr id="222" name="Rectangle 221"/>
          <p:cNvSpPr/>
          <p:nvPr/>
        </p:nvSpPr>
        <p:spPr>
          <a:xfrm>
            <a:off x="7526406" y="3298457"/>
            <a:ext cx="265879" cy="265879"/>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Arial" panose="020B0604020202020204" pitchFamily="34" charset="0"/>
              <a:cs typeface="Arial" panose="020B0604020202020204" pitchFamily="34" charset="0"/>
            </a:endParaRPr>
          </a:p>
        </p:txBody>
      </p:sp>
      <p:sp>
        <p:nvSpPr>
          <p:cNvPr id="223" name="Rectangle 222"/>
          <p:cNvSpPr/>
          <p:nvPr/>
        </p:nvSpPr>
        <p:spPr>
          <a:xfrm>
            <a:off x="8134922" y="3298457"/>
            <a:ext cx="265879" cy="265879"/>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Arial" panose="020B0604020202020204" pitchFamily="34" charset="0"/>
              <a:cs typeface="Arial" panose="020B0604020202020204" pitchFamily="34" charset="0"/>
            </a:endParaRPr>
          </a:p>
        </p:txBody>
      </p:sp>
      <p:sp>
        <p:nvSpPr>
          <p:cNvPr id="224" name="Rectangle 223"/>
          <p:cNvSpPr/>
          <p:nvPr/>
        </p:nvSpPr>
        <p:spPr>
          <a:xfrm>
            <a:off x="8743439" y="3298457"/>
            <a:ext cx="265879" cy="265879"/>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Arial" panose="020B0604020202020204" pitchFamily="34" charset="0"/>
              <a:cs typeface="Arial" panose="020B0604020202020204" pitchFamily="34" charset="0"/>
            </a:endParaRPr>
          </a:p>
        </p:txBody>
      </p:sp>
      <p:sp>
        <p:nvSpPr>
          <p:cNvPr id="225" name="Rectangle 224"/>
          <p:cNvSpPr/>
          <p:nvPr/>
        </p:nvSpPr>
        <p:spPr>
          <a:xfrm>
            <a:off x="5396600" y="3298457"/>
            <a:ext cx="265879" cy="265879"/>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Arial" panose="020B0604020202020204" pitchFamily="34" charset="0"/>
              <a:cs typeface="Arial" panose="020B0604020202020204" pitchFamily="34" charset="0"/>
            </a:endParaRPr>
          </a:p>
        </p:txBody>
      </p:sp>
      <p:sp>
        <p:nvSpPr>
          <p:cNvPr id="226" name="Rectangle 225"/>
          <p:cNvSpPr/>
          <p:nvPr/>
        </p:nvSpPr>
        <p:spPr>
          <a:xfrm>
            <a:off x="6005116" y="3298457"/>
            <a:ext cx="265879" cy="265879"/>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Arial" panose="020B0604020202020204" pitchFamily="34" charset="0"/>
              <a:cs typeface="Arial" panose="020B0604020202020204" pitchFamily="34" charset="0"/>
            </a:endParaRPr>
          </a:p>
        </p:txBody>
      </p:sp>
      <p:sp>
        <p:nvSpPr>
          <p:cNvPr id="227" name="Rectangle 226"/>
          <p:cNvSpPr/>
          <p:nvPr/>
        </p:nvSpPr>
        <p:spPr>
          <a:xfrm>
            <a:off x="6613632" y="3298457"/>
            <a:ext cx="265879" cy="265879"/>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Arial" panose="020B0604020202020204" pitchFamily="34" charset="0"/>
              <a:cs typeface="Arial" panose="020B0604020202020204" pitchFamily="34" charset="0"/>
            </a:endParaRPr>
          </a:p>
        </p:txBody>
      </p:sp>
      <p:sp>
        <p:nvSpPr>
          <p:cNvPr id="228" name="Rectangle 227"/>
          <p:cNvSpPr/>
          <p:nvPr/>
        </p:nvSpPr>
        <p:spPr>
          <a:xfrm>
            <a:off x="7222148" y="3298457"/>
            <a:ext cx="265879" cy="265879"/>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Arial" panose="020B0604020202020204" pitchFamily="34" charset="0"/>
              <a:cs typeface="Arial" panose="020B0604020202020204" pitchFamily="34" charset="0"/>
            </a:endParaRPr>
          </a:p>
        </p:txBody>
      </p:sp>
      <p:sp>
        <p:nvSpPr>
          <p:cNvPr id="229" name="Rectangle 228"/>
          <p:cNvSpPr/>
          <p:nvPr/>
        </p:nvSpPr>
        <p:spPr>
          <a:xfrm>
            <a:off x="4788083" y="3298457"/>
            <a:ext cx="265879" cy="265879"/>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Arial" panose="020B0604020202020204" pitchFamily="34" charset="0"/>
              <a:cs typeface="Arial" panose="020B0604020202020204" pitchFamily="34" charset="0"/>
            </a:endParaRPr>
          </a:p>
        </p:txBody>
      </p:sp>
      <p:sp>
        <p:nvSpPr>
          <p:cNvPr id="230" name="Rectangle 229"/>
          <p:cNvSpPr/>
          <p:nvPr/>
        </p:nvSpPr>
        <p:spPr>
          <a:xfrm>
            <a:off x="1441244" y="6109430"/>
            <a:ext cx="265879" cy="265879"/>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Arial" panose="020B0604020202020204" pitchFamily="34" charset="0"/>
              <a:cs typeface="Arial" panose="020B0604020202020204" pitchFamily="34" charset="0"/>
            </a:endParaRPr>
          </a:p>
        </p:txBody>
      </p:sp>
      <p:sp>
        <p:nvSpPr>
          <p:cNvPr id="231" name="Rectangle 230"/>
          <p:cNvSpPr/>
          <p:nvPr/>
        </p:nvSpPr>
        <p:spPr>
          <a:xfrm>
            <a:off x="1745502" y="6109430"/>
            <a:ext cx="265879" cy="265879"/>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Arial" panose="020B0604020202020204" pitchFamily="34" charset="0"/>
              <a:cs typeface="Arial" panose="020B0604020202020204" pitchFamily="34" charset="0"/>
            </a:endParaRPr>
          </a:p>
        </p:txBody>
      </p:sp>
      <p:sp>
        <p:nvSpPr>
          <p:cNvPr id="232" name="Rectangle 231"/>
          <p:cNvSpPr/>
          <p:nvPr/>
        </p:nvSpPr>
        <p:spPr>
          <a:xfrm>
            <a:off x="2049760" y="6109430"/>
            <a:ext cx="265879" cy="265879"/>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Arial" panose="020B0604020202020204" pitchFamily="34" charset="0"/>
              <a:cs typeface="Arial" panose="020B0604020202020204" pitchFamily="34" charset="0"/>
            </a:endParaRPr>
          </a:p>
        </p:txBody>
      </p:sp>
      <p:sp>
        <p:nvSpPr>
          <p:cNvPr id="233" name="Rectangle 232"/>
          <p:cNvSpPr/>
          <p:nvPr/>
        </p:nvSpPr>
        <p:spPr>
          <a:xfrm>
            <a:off x="2354019" y="6109430"/>
            <a:ext cx="265879" cy="265879"/>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Arial" panose="020B0604020202020204" pitchFamily="34" charset="0"/>
              <a:cs typeface="Arial" panose="020B0604020202020204" pitchFamily="34" charset="0"/>
            </a:endParaRPr>
          </a:p>
        </p:txBody>
      </p:sp>
      <p:sp>
        <p:nvSpPr>
          <p:cNvPr id="234" name="Rectangle 233"/>
          <p:cNvSpPr/>
          <p:nvPr/>
        </p:nvSpPr>
        <p:spPr>
          <a:xfrm>
            <a:off x="2658277" y="6109430"/>
            <a:ext cx="265879" cy="265879"/>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Arial" panose="020B0604020202020204" pitchFamily="34" charset="0"/>
              <a:cs typeface="Arial" panose="020B0604020202020204" pitchFamily="34" charset="0"/>
            </a:endParaRPr>
          </a:p>
        </p:txBody>
      </p:sp>
      <p:sp>
        <p:nvSpPr>
          <p:cNvPr id="235" name="Rectangle 234"/>
          <p:cNvSpPr/>
          <p:nvPr/>
        </p:nvSpPr>
        <p:spPr>
          <a:xfrm>
            <a:off x="2962535" y="6109430"/>
            <a:ext cx="265879" cy="265879"/>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Arial" panose="020B0604020202020204" pitchFamily="34" charset="0"/>
              <a:cs typeface="Arial" panose="020B0604020202020204" pitchFamily="34" charset="0"/>
            </a:endParaRPr>
          </a:p>
        </p:txBody>
      </p:sp>
      <p:sp>
        <p:nvSpPr>
          <p:cNvPr id="236" name="Rectangle 235"/>
          <p:cNvSpPr/>
          <p:nvPr/>
        </p:nvSpPr>
        <p:spPr>
          <a:xfrm>
            <a:off x="3571051" y="6109430"/>
            <a:ext cx="265879" cy="265879"/>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Arial" panose="020B0604020202020204" pitchFamily="34" charset="0"/>
              <a:cs typeface="Arial" panose="020B0604020202020204" pitchFamily="34" charset="0"/>
            </a:endParaRPr>
          </a:p>
        </p:txBody>
      </p:sp>
      <p:sp>
        <p:nvSpPr>
          <p:cNvPr id="237" name="Rectangle 236"/>
          <p:cNvSpPr/>
          <p:nvPr/>
        </p:nvSpPr>
        <p:spPr>
          <a:xfrm>
            <a:off x="4179567" y="6109430"/>
            <a:ext cx="265879" cy="265879"/>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Arial" panose="020B0604020202020204" pitchFamily="34" charset="0"/>
              <a:cs typeface="Arial" panose="020B0604020202020204" pitchFamily="34" charset="0"/>
            </a:endParaRPr>
          </a:p>
        </p:txBody>
      </p:sp>
      <p:sp>
        <p:nvSpPr>
          <p:cNvPr id="238" name="Rectangle 237"/>
          <p:cNvSpPr/>
          <p:nvPr/>
        </p:nvSpPr>
        <p:spPr>
          <a:xfrm>
            <a:off x="5092341" y="6109430"/>
            <a:ext cx="265879" cy="265879"/>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Arial" panose="020B0604020202020204" pitchFamily="34" charset="0"/>
              <a:cs typeface="Arial" panose="020B0604020202020204" pitchFamily="34" charset="0"/>
            </a:endParaRPr>
          </a:p>
        </p:txBody>
      </p:sp>
      <p:sp>
        <p:nvSpPr>
          <p:cNvPr id="239" name="Rectangle 238"/>
          <p:cNvSpPr/>
          <p:nvPr/>
        </p:nvSpPr>
        <p:spPr>
          <a:xfrm>
            <a:off x="6309374" y="6109430"/>
            <a:ext cx="265879" cy="265879"/>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Arial" panose="020B0604020202020204" pitchFamily="34" charset="0"/>
              <a:cs typeface="Arial" panose="020B0604020202020204" pitchFamily="34" charset="0"/>
            </a:endParaRPr>
          </a:p>
        </p:txBody>
      </p:sp>
      <p:sp>
        <p:nvSpPr>
          <p:cNvPr id="240" name="Rectangle 239"/>
          <p:cNvSpPr/>
          <p:nvPr/>
        </p:nvSpPr>
        <p:spPr>
          <a:xfrm>
            <a:off x="7830664" y="6109430"/>
            <a:ext cx="265879" cy="265879"/>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Arial" panose="020B0604020202020204" pitchFamily="34" charset="0"/>
              <a:cs typeface="Arial" panose="020B0604020202020204" pitchFamily="34" charset="0"/>
            </a:endParaRPr>
          </a:p>
        </p:txBody>
      </p:sp>
      <p:sp>
        <p:nvSpPr>
          <p:cNvPr id="241" name="Rectangle 240"/>
          <p:cNvSpPr/>
          <p:nvPr/>
        </p:nvSpPr>
        <p:spPr>
          <a:xfrm>
            <a:off x="8439181" y="6109430"/>
            <a:ext cx="265879" cy="265879"/>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Arial" panose="020B0604020202020204" pitchFamily="34" charset="0"/>
              <a:cs typeface="Arial" panose="020B0604020202020204" pitchFamily="34" charset="0"/>
            </a:endParaRPr>
          </a:p>
        </p:txBody>
      </p:sp>
      <p:sp>
        <p:nvSpPr>
          <p:cNvPr id="242" name="Rectangle 241"/>
          <p:cNvSpPr/>
          <p:nvPr/>
        </p:nvSpPr>
        <p:spPr>
          <a:xfrm>
            <a:off x="9047697" y="6109430"/>
            <a:ext cx="265879" cy="265879"/>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Arial" panose="020B0604020202020204" pitchFamily="34" charset="0"/>
              <a:cs typeface="Arial" panose="020B0604020202020204" pitchFamily="34" charset="0"/>
            </a:endParaRPr>
          </a:p>
        </p:txBody>
      </p:sp>
      <p:sp>
        <p:nvSpPr>
          <p:cNvPr id="243" name="Rectangle 242"/>
          <p:cNvSpPr/>
          <p:nvPr/>
        </p:nvSpPr>
        <p:spPr>
          <a:xfrm>
            <a:off x="9351955" y="6109430"/>
            <a:ext cx="265879" cy="265879"/>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Arial" panose="020B0604020202020204" pitchFamily="34" charset="0"/>
              <a:cs typeface="Arial" panose="020B0604020202020204" pitchFamily="34" charset="0"/>
            </a:endParaRPr>
          </a:p>
        </p:txBody>
      </p:sp>
      <p:sp>
        <p:nvSpPr>
          <p:cNvPr id="244" name="Rectangle 243"/>
          <p:cNvSpPr/>
          <p:nvPr/>
        </p:nvSpPr>
        <p:spPr>
          <a:xfrm>
            <a:off x="9656213" y="6109430"/>
            <a:ext cx="265879" cy="265879"/>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Arial" panose="020B0604020202020204" pitchFamily="34" charset="0"/>
              <a:cs typeface="Arial" panose="020B0604020202020204" pitchFamily="34" charset="0"/>
            </a:endParaRPr>
          </a:p>
        </p:txBody>
      </p:sp>
      <p:sp>
        <p:nvSpPr>
          <p:cNvPr id="245" name="Rectangle 244"/>
          <p:cNvSpPr/>
          <p:nvPr/>
        </p:nvSpPr>
        <p:spPr>
          <a:xfrm>
            <a:off x="9960464" y="6109430"/>
            <a:ext cx="265879" cy="265879"/>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Arial" panose="020B0604020202020204" pitchFamily="34" charset="0"/>
              <a:cs typeface="Arial" panose="020B0604020202020204" pitchFamily="34" charset="0"/>
            </a:endParaRPr>
          </a:p>
        </p:txBody>
      </p:sp>
      <p:sp>
        <p:nvSpPr>
          <p:cNvPr id="246" name="Rectangle 245"/>
          <p:cNvSpPr/>
          <p:nvPr/>
        </p:nvSpPr>
        <p:spPr>
          <a:xfrm>
            <a:off x="3266793" y="6109430"/>
            <a:ext cx="265879" cy="265879"/>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Arial" panose="020B0604020202020204" pitchFamily="34" charset="0"/>
              <a:cs typeface="Arial" panose="020B0604020202020204" pitchFamily="34" charset="0"/>
            </a:endParaRPr>
          </a:p>
        </p:txBody>
      </p:sp>
      <p:sp>
        <p:nvSpPr>
          <p:cNvPr id="247" name="Rectangle 246"/>
          <p:cNvSpPr/>
          <p:nvPr/>
        </p:nvSpPr>
        <p:spPr>
          <a:xfrm>
            <a:off x="3875309" y="6109430"/>
            <a:ext cx="265879" cy="265879"/>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Arial" panose="020B0604020202020204" pitchFamily="34" charset="0"/>
              <a:cs typeface="Arial" panose="020B0604020202020204" pitchFamily="34" charset="0"/>
            </a:endParaRPr>
          </a:p>
        </p:txBody>
      </p:sp>
      <p:sp>
        <p:nvSpPr>
          <p:cNvPr id="248" name="Rectangle 247"/>
          <p:cNvSpPr/>
          <p:nvPr/>
        </p:nvSpPr>
        <p:spPr>
          <a:xfrm>
            <a:off x="4483825" y="6109430"/>
            <a:ext cx="265879" cy="265879"/>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Arial" panose="020B0604020202020204" pitchFamily="34" charset="0"/>
              <a:cs typeface="Arial" panose="020B0604020202020204" pitchFamily="34" charset="0"/>
            </a:endParaRPr>
          </a:p>
        </p:txBody>
      </p:sp>
      <p:sp>
        <p:nvSpPr>
          <p:cNvPr id="249" name="Rectangle 248"/>
          <p:cNvSpPr/>
          <p:nvPr/>
        </p:nvSpPr>
        <p:spPr>
          <a:xfrm>
            <a:off x="5700858" y="6109430"/>
            <a:ext cx="265879" cy="265879"/>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Arial" panose="020B0604020202020204" pitchFamily="34" charset="0"/>
              <a:cs typeface="Arial" panose="020B0604020202020204" pitchFamily="34" charset="0"/>
            </a:endParaRPr>
          </a:p>
        </p:txBody>
      </p:sp>
      <p:sp>
        <p:nvSpPr>
          <p:cNvPr id="250" name="Rectangle 249"/>
          <p:cNvSpPr/>
          <p:nvPr/>
        </p:nvSpPr>
        <p:spPr>
          <a:xfrm>
            <a:off x="6917890" y="6109430"/>
            <a:ext cx="265879" cy="265879"/>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Arial" panose="020B0604020202020204" pitchFamily="34" charset="0"/>
              <a:cs typeface="Arial" panose="020B0604020202020204" pitchFamily="34" charset="0"/>
            </a:endParaRPr>
          </a:p>
        </p:txBody>
      </p:sp>
      <p:sp>
        <p:nvSpPr>
          <p:cNvPr id="251" name="Rectangle 250"/>
          <p:cNvSpPr/>
          <p:nvPr/>
        </p:nvSpPr>
        <p:spPr>
          <a:xfrm>
            <a:off x="7526406" y="6109430"/>
            <a:ext cx="265879" cy="265879"/>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Arial" panose="020B0604020202020204" pitchFamily="34" charset="0"/>
              <a:cs typeface="Arial" panose="020B0604020202020204" pitchFamily="34" charset="0"/>
            </a:endParaRPr>
          </a:p>
        </p:txBody>
      </p:sp>
      <p:sp>
        <p:nvSpPr>
          <p:cNvPr id="252" name="Rectangle 251"/>
          <p:cNvSpPr/>
          <p:nvPr/>
        </p:nvSpPr>
        <p:spPr>
          <a:xfrm>
            <a:off x="8134922" y="6109430"/>
            <a:ext cx="265879" cy="265879"/>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Arial" panose="020B0604020202020204" pitchFamily="34" charset="0"/>
              <a:cs typeface="Arial" panose="020B0604020202020204" pitchFamily="34" charset="0"/>
            </a:endParaRPr>
          </a:p>
        </p:txBody>
      </p:sp>
      <p:sp>
        <p:nvSpPr>
          <p:cNvPr id="253" name="Rectangle 252"/>
          <p:cNvSpPr/>
          <p:nvPr/>
        </p:nvSpPr>
        <p:spPr>
          <a:xfrm>
            <a:off x="8743439" y="6109430"/>
            <a:ext cx="265879" cy="265879"/>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Arial" panose="020B0604020202020204" pitchFamily="34" charset="0"/>
              <a:cs typeface="Arial" panose="020B0604020202020204" pitchFamily="34" charset="0"/>
            </a:endParaRPr>
          </a:p>
        </p:txBody>
      </p:sp>
      <p:sp>
        <p:nvSpPr>
          <p:cNvPr id="254" name="Rectangle 253"/>
          <p:cNvSpPr/>
          <p:nvPr/>
        </p:nvSpPr>
        <p:spPr>
          <a:xfrm>
            <a:off x="5396600" y="6109430"/>
            <a:ext cx="265879" cy="265879"/>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Arial" panose="020B0604020202020204" pitchFamily="34" charset="0"/>
              <a:cs typeface="Arial" panose="020B0604020202020204" pitchFamily="34" charset="0"/>
            </a:endParaRPr>
          </a:p>
        </p:txBody>
      </p:sp>
      <p:sp>
        <p:nvSpPr>
          <p:cNvPr id="255" name="Rectangle 254"/>
          <p:cNvSpPr/>
          <p:nvPr/>
        </p:nvSpPr>
        <p:spPr>
          <a:xfrm>
            <a:off x="6005116" y="6109430"/>
            <a:ext cx="265879" cy="265879"/>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Arial" panose="020B0604020202020204" pitchFamily="34" charset="0"/>
              <a:cs typeface="Arial" panose="020B0604020202020204" pitchFamily="34" charset="0"/>
            </a:endParaRPr>
          </a:p>
        </p:txBody>
      </p:sp>
      <p:sp>
        <p:nvSpPr>
          <p:cNvPr id="256" name="Rectangle 255"/>
          <p:cNvSpPr/>
          <p:nvPr/>
        </p:nvSpPr>
        <p:spPr>
          <a:xfrm>
            <a:off x="6613632" y="6109430"/>
            <a:ext cx="265879" cy="265879"/>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Arial" panose="020B0604020202020204" pitchFamily="34" charset="0"/>
              <a:cs typeface="Arial" panose="020B0604020202020204" pitchFamily="34" charset="0"/>
            </a:endParaRPr>
          </a:p>
        </p:txBody>
      </p:sp>
      <p:sp>
        <p:nvSpPr>
          <p:cNvPr id="257" name="Rectangle 256"/>
          <p:cNvSpPr/>
          <p:nvPr/>
        </p:nvSpPr>
        <p:spPr>
          <a:xfrm>
            <a:off x="7222148" y="6109430"/>
            <a:ext cx="265879" cy="265879"/>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Arial" panose="020B0604020202020204" pitchFamily="34" charset="0"/>
              <a:cs typeface="Arial" panose="020B0604020202020204" pitchFamily="34" charset="0"/>
            </a:endParaRPr>
          </a:p>
        </p:txBody>
      </p:sp>
      <p:sp>
        <p:nvSpPr>
          <p:cNvPr id="258" name="Rectangle 257"/>
          <p:cNvSpPr/>
          <p:nvPr/>
        </p:nvSpPr>
        <p:spPr>
          <a:xfrm>
            <a:off x="4788083" y="6109430"/>
            <a:ext cx="265879" cy="265879"/>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Arial" panose="020B0604020202020204" pitchFamily="34" charset="0"/>
              <a:cs typeface="Arial" panose="020B0604020202020204" pitchFamily="34" charset="0"/>
            </a:endParaRPr>
          </a:p>
        </p:txBody>
      </p:sp>
      <p:sp>
        <p:nvSpPr>
          <p:cNvPr id="259" name="Rectangle 258"/>
          <p:cNvSpPr/>
          <p:nvPr/>
        </p:nvSpPr>
        <p:spPr>
          <a:xfrm>
            <a:off x="4376539" y="4460580"/>
            <a:ext cx="1119696" cy="745303"/>
          </a:xfrm>
          <a:prstGeom prst="rect">
            <a:avLst/>
          </a:prstGeom>
          <a:solidFill>
            <a:srgbClr val="2ECC7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dirty="0">
                <a:solidFill>
                  <a:schemeClr val="tx1">
                    <a:lumMod val="95000"/>
                    <a:lumOff val="5000"/>
                  </a:schemeClr>
                </a:solidFill>
                <a:latin typeface="Arial" panose="020B0604020202020204" pitchFamily="34" charset="0"/>
                <a:cs typeface="Arial" panose="020B0604020202020204" pitchFamily="34" charset="0"/>
              </a:rPr>
              <a:t>Development</a:t>
            </a:r>
          </a:p>
        </p:txBody>
      </p:sp>
      <p:sp>
        <p:nvSpPr>
          <p:cNvPr id="260" name="Rectangle 259"/>
          <p:cNvSpPr/>
          <p:nvPr/>
        </p:nvSpPr>
        <p:spPr>
          <a:xfrm>
            <a:off x="5956786" y="4460580"/>
            <a:ext cx="1092681" cy="74530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dirty="0">
                <a:solidFill>
                  <a:schemeClr val="accent3">
                    <a:lumMod val="50000"/>
                  </a:schemeClr>
                </a:solidFill>
                <a:latin typeface="Arial" panose="020B0604020202020204" pitchFamily="34" charset="0"/>
                <a:cs typeface="Arial" panose="020B0604020202020204" pitchFamily="34" charset="0"/>
              </a:rPr>
              <a:t>Operations</a:t>
            </a:r>
          </a:p>
        </p:txBody>
      </p:sp>
      <p:sp>
        <p:nvSpPr>
          <p:cNvPr id="261" name="Rectangle 260"/>
          <p:cNvSpPr/>
          <p:nvPr/>
        </p:nvSpPr>
        <p:spPr>
          <a:xfrm>
            <a:off x="5662174" y="4254519"/>
            <a:ext cx="146417" cy="1231028"/>
          </a:xfrm>
          <a:prstGeom prst="rect">
            <a:avLst/>
          </a:prstGeom>
          <a:solidFill>
            <a:schemeClr val="accent3">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Arial" panose="020B0604020202020204" pitchFamily="34" charset="0"/>
              <a:cs typeface="Arial" panose="020B0604020202020204" pitchFamily="34" charset="0"/>
            </a:endParaRPr>
          </a:p>
        </p:txBody>
      </p:sp>
      <p:sp>
        <p:nvSpPr>
          <p:cNvPr id="262" name="Curved Down Arrow 181"/>
          <p:cNvSpPr/>
          <p:nvPr/>
        </p:nvSpPr>
        <p:spPr>
          <a:xfrm>
            <a:off x="4933613" y="3856196"/>
            <a:ext cx="1569543" cy="398323"/>
          </a:xfrm>
          <a:prstGeom prst="curvedDownArrow">
            <a:avLst/>
          </a:prstGeom>
          <a:solidFill>
            <a:srgbClr val="27893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tx1"/>
              </a:solidFill>
              <a:latin typeface="Arial" panose="020B0604020202020204" pitchFamily="34" charset="0"/>
              <a:cs typeface="Arial" panose="020B0604020202020204" pitchFamily="34" charset="0"/>
            </a:endParaRPr>
          </a:p>
        </p:txBody>
      </p:sp>
      <p:sp>
        <p:nvSpPr>
          <p:cNvPr id="263" name="TextBox 262"/>
          <p:cNvSpPr txBox="1"/>
          <p:nvPr/>
        </p:nvSpPr>
        <p:spPr>
          <a:xfrm>
            <a:off x="4491986" y="5634299"/>
            <a:ext cx="2053767" cy="300210"/>
          </a:xfrm>
          <a:prstGeom prst="rect">
            <a:avLst/>
          </a:prstGeom>
          <a:noFill/>
        </p:spPr>
        <p:txBody>
          <a:bodyPr wrap="none" rtlCol="0">
            <a:spAutoFit/>
          </a:bodyPr>
          <a:lstStyle/>
          <a:p>
            <a:r>
              <a:rPr lang="en-US" sz="1351" dirty="0">
                <a:latin typeface="Arial" panose="020B0604020202020204" pitchFamily="34" charset="0"/>
                <a:cs typeface="Arial" panose="020B0604020202020204" pitchFamily="34" charset="0"/>
              </a:rPr>
              <a:t>Traditional Development</a:t>
            </a:r>
          </a:p>
        </p:txBody>
      </p:sp>
      <p:grpSp>
        <p:nvGrpSpPr>
          <p:cNvPr id="264" name="Group 263"/>
          <p:cNvGrpSpPr/>
          <p:nvPr/>
        </p:nvGrpSpPr>
        <p:grpSpPr>
          <a:xfrm>
            <a:off x="7467836" y="3618677"/>
            <a:ext cx="2671637" cy="2037053"/>
            <a:chOff x="6209101" y="3422681"/>
            <a:chExt cx="2671637" cy="2037053"/>
          </a:xfrm>
        </p:grpSpPr>
        <p:sp>
          <p:nvSpPr>
            <p:cNvPr id="265" name="TextBox 264"/>
            <p:cNvSpPr txBox="1"/>
            <p:nvPr/>
          </p:nvSpPr>
          <p:spPr>
            <a:xfrm>
              <a:off x="6215845" y="3422681"/>
              <a:ext cx="2664893" cy="855619"/>
            </a:xfrm>
            <a:prstGeom prst="rect">
              <a:avLst/>
            </a:prstGeom>
            <a:noFill/>
          </p:spPr>
          <p:txBody>
            <a:bodyPr wrap="square" rtlCol="0">
              <a:spAutoFit/>
            </a:bodyPr>
            <a:lstStyle/>
            <a:p>
              <a:pPr algn="ctr"/>
              <a:r>
                <a:rPr lang="en-US" sz="1600" b="0" dirty="0">
                  <a:solidFill>
                    <a:schemeClr val="tx1">
                      <a:lumMod val="95000"/>
                      <a:lumOff val="5000"/>
                    </a:schemeClr>
                  </a:solidFill>
                  <a:latin typeface="Arial" panose="020B0604020202020204" pitchFamily="34" charset="0"/>
                  <a:cs typeface="Arial" panose="020B0604020202020204" pitchFamily="34" charset="0"/>
                </a:rPr>
                <a:t>How DevOps Principles Accelerate Software Delivery</a:t>
              </a:r>
            </a:p>
            <a:p>
              <a:pPr algn="ctr"/>
              <a:endParaRPr lang="en-US" sz="1400" b="0" dirty="0">
                <a:latin typeface="Arial" panose="020B0604020202020204" pitchFamily="34" charset="0"/>
                <a:cs typeface="Arial" panose="020B0604020202020204" pitchFamily="34" charset="0"/>
              </a:endParaRPr>
            </a:p>
          </p:txBody>
        </p:sp>
        <p:sp>
          <p:nvSpPr>
            <p:cNvPr id="266" name="TextBox 265"/>
            <p:cNvSpPr txBox="1"/>
            <p:nvPr/>
          </p:nvSpPr>
          <p:spPr>
            <a:xfrm>
              <a:off x="6209101" y="4185539"/>
              <a:ext cx="2181674" cy="1274195"/>
            </a:xfrm>
            <a:prstGeom prst="rect">
              <a:avLst/>
            </a:prstGeom>
            <a:noFill/>
          </p:spPr>
          <p:txBody>
            <a:bodyPr wrap="square" rtlCol="0">
              <a:spAutoFit/>
            </a:bodyPr>
            <a:lstStyle/>
            <a:p>
              <a:pPr marL="171450" indent="-171450">
                <a:buFont typeface="Arial" panose="020B0604020202020204" pitchFamily="34" charset="0"/>
                <a:buChar char="•"/>
              </a:pPr>
              <a:r>
                <a:rPr lang="en-US" sz="1200" b="0" dirty="0">
                  <a:solidFill>
                    <a:schemeClr val="tx1">
                      <a:lumMod val="95000"/>
                      <a:lumOff val="5000"/>
                    </a:schemeClr>
                  </a:solidFill>
                  <a:latin typeface="Arial" panose="020B0604020202020204" pitchFamily="34" charset="0"/>
                  <a:cs typeface="Arial" panose="020B0604020202020204" pitchFamily="34" charset="0"/>
                </a:rPr>
                <a:t>Test early and often</a:t>
              </a:r>
            </a:p>
            <a:p>
              <a:pPr marL="171450" indent="-171450">
                <a:buFont typeface="Arial" panose="020B0604020202020204" pitchFamily="34" charset="0"/>
                <a:buChar char="•"/>
              </a:pPr>
              <a:r>
                <a:rPr lang="en-US" sz="1200" b="0" dirty="0">
                  <a:solidFill>
                    <a:schemeClr val="tx1">
                      <a:lumMod val="95000"/>
                      <a:lumOff val="5000"/>
                    </a:schemeClr>
                  </a:solidFill>
                  <a:latin typeface="Arial" panose="020B0604020202020204" pitchFamily="34" charset="0"/>
                  <a:cs typeface="Arial" panose="020B0604020202020204" pitchFamily="34" charset="0"/>
                </a:rPr>
                <a:t>Improve continuously</a:t>
              </a:r>
            </a:p>
            <a:p>
              <a:pPr marL="171450" indent="-171450">
                <a:buFont typeface="Arial" panose="020B0604020202020204" pitchFamily="34" charset="0"/>
                <a:buChar char="•"/>
              </a:pPr>
              <a:r>
                <a:rPr lang="en-US" sz="1200" b="0" dirty="0">
                  <a:solidFill>
                    <a:schemeClr val="tx1">
                      <a:lumMod val="95000"/>
                      <a:lumOff val="5000"/>
                    </a:schemeClr>
                  </a:solidFill>
                  <a:latin typeface="Arial" panose="020B0604020202020204" pitchFamily="34" charset="0"/>
                  <a:cs typeface="Arial" panose="020B0604020202020204" pitchFamily="34" charset="0"/>
                </a:rPr>
                <a:t>Automate everything</a:t>
              </a:r>
            </a:p>
            <a:p>
              <a:pPr marL="171450" indent="-171450">
                <a:buFont typeface="Arial" panose="020B0604020202020204" pitchFamily="34" charset="0"/>
                <a:buChar char="•"/>
              </a:pPr>
              <a:r>
                <a:rPr lang="en-US" sz="1200" b="0" dirty="0">
                  <a:solidFill>
                    <a:schemeClr val="tx1">
                      <a:lumMod val="95000"/>
                      <a:lumOff val="5000"/>
                    </a:schemeClr>
                  </a:solidFill>
                  <a:latin typeface="Arial" panose="020B0604020202020204" pitchFamily="34" charset="0"/>
                  <a:cs typeface="Arial" panose="020B0604020202020204" pitchFamily="34" charset="0"/>
                </a:rPr>
                <a:t>Cohesive teams</a:t>
              </a:r>
            </a:p>
            <a:p>
              <a:pPr marL="171450" indent="-171450">
                <a:buFont typeface="Arial" panose="020B0604020202020204" pitchFamily="34" charset="0"/>
                <a:buChar char="•"/>
              </a:pPr>
              <a:r>
                <a:rPr lang="en-US" sz="1200" b="0" dirty="0">
                  <a:solidFill>
                    <a:schemeClr val="tx1">
                      <a:lumMod val="95000"/>
                      <a:lumOff val="5000"/>
                    </a:schemeClr>
                  </a:solidFill>
                  <a:latin typeface="Arial" panose="020B0604020202020204" pitchFamily="34" charset="0"/>
                  <a:cs typeface="Arial" panose="020B0604020202020204" pitchFamily="34" charset="0"/>
                </a:rPr>
                <a:t>Strong source control</a:t>
              </a:r>
            </a:p>
            <a:p>
              <a:pPr marL="171450" indent="-171450">
                <a:buFont typeface="Arial" panose="020B0604020202020204" pitchFamily="34" charset="0"/>
                <a:buChar char="•"/>
              </a:pPr>
              <a:r>
                <a:rPr lang="en-US" sz="1200" b="0" dirty="0">
                  <a:solidFill>
                    <a:schemeClr val="tx1">
                      <a:lumMod val="95000"/>
                      <a:lumOff val="5000"/>
                    </a:schemeClr>
                  </a:solidFill>
                  <a:latin typeface="Arial" panose="020B0604020202020204" pitchFamily="34" charset="0"/>
                  <a:cs typeface="Arial" panose="020B0604020202020204" pitchFamily="34" charset="0"/>
                </a:rPr>
                <a:t>Deliver small increments</a:t>
              </a:r>
            </a:p>
            <a:p>
              <a:pPr marL="171450" indent="-171450">
                <a:buFont typeface="Arial" panose="020B0604020202020204" pitchFamily="34" charset="0"/>
                <a:buChar char="•"/>
              </a:pPr>
              <a:r>
                <a:rPr lang="en-US" sz="1200" b="0" dirty="0">
                  <a:solidFill>
                    <a:schemeClr val="tx1">
                      <a:lumMod val="95000"/>
                      <a:lumOff val="5000"/>
                    </a:schemeClr>
                  </a:solidFill>
                  <a:latin typeface="Arial" panose="020B0604020202020204" pitchFamily="34" charset="0"/>
                  <a:cs typeface="Arial" panose="020B0604020202020204" pitchFamily="34" charset="0"/>
                </a:rPr>
                <a:t>Experiment frequently without regret</a:t>
              </a:r>
            </a:p>
          </p:txBody>
        </p:sp>
      </p:grpSp>
      <p:sp>
        <p:nvSpPr>
          <p:cNvPr id="267" name="Oval 266"/>
          <p:cNvSpPr/>
          <p:nvPr/>
        </p:nvSpPr>
        <p:spPr>
          <a:xfrm>
            <a:off x="2023958" y="1530688"/>
            <a:ext cx="1403072" cy="1353766"/>
          </a:xfrm>
          <a:prstGeom prst="ellipse">
            <a:avLst/>
          </a:prstGeom>
          <a:solidFill>
            <a:srgbClr val="86E2D5"/>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dirty="0">
              <a:latin typeface="Arial" panose="020B0604020202020204" pitchFamily="34" charset="0"/>
              <a:cs typeface="Arial" panose="020B0604020202020204" pitchFamily="34" charset="0"/>
            </a:endParaRPr>
          </a:p>
        </p:txBody>
      </p:sp>
      <p:sp>
        <p:nvSpPr>
          <p:cNvPr id="268" name="Oval 267"/>
          <p:cNvSpPr/>
          <p:nvPr/>
        </p:nvSpPr>
        <p:spPr>
          <a:xfrm>
            <a:off x="2161145" y="1662609"/>
            <a:ext cx="1110642" cy="1089924"/>
          </a:xfrm>
          <a:prstGeom prst="ellipse">
            <a:avLst/>
          </a:prstGeom>
          <a:solidFill>
            <a:srgbClr val="1BBC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latin typeface="Arial" panose="020B0604020202020204" pitchFamily="34" charset="0"/>
              <a:cs typeface="Arial" panose="020B0604020202020204" pitchFamily="34" charset="0"/>
            </a:endParaRPr>
          </a:p>
        </p:txBody>
      </p:sp>
      <p:sp>
        <p:nvSpPr>
          <p:cNvPr id="269" name="TextBox 268"/>
          <p:cNvSpPr txBox="1"/>
          <p:nvPr/>
        </p:nvSpPr>
        <p:spPr>
          <a:xfrm>
            <a:off x="2122568" y="2053334"/>
            <a:ext cx="1217033" cy="338554"/>
          </a:xfrm>
          <a:prstGeom prst="rect">
            <a:avLst/>
          </a:prstGeom>
          <a:noFill/>
        </p:spPr>
        <p:txBody>
          <a:bodyPr wrap="square" rtlCol="0">
            <a:spAutoFit/>
          </a:bodyPr>
          <a:lstStyle/>
          <a:p>
            <a:pPr algn="ctr"/>
            <a:r>
              <a:rPr lang="en-US" sz="2000" dirty="0">
                <a:solidFill>
                  <a:schemeClr val="bg1"/>
                </a:solidFill>
                <a:latin typeface="Arial" panose="020B0604020202020204" pitchFamily="34" charset="0"/>
                <a:ea typeface="Segoe UI" panose="020B0502040204020203" pitchFamily="34" charset="0"/>
                <a:cs typeface="Arial" panose="020B0604020202020204" pitchFamily="34" charset="0"/>
              </a:rPr>
              <a:t>DevOps</a:t>
            </a:r>
          </a:p>
        </p:txBody>
      </p:sp>
      <p:cxnSp>
        <p:nvCxnSpPr>
          <p:cNvPr id="270" name="Straight Connector 269"/>
          <p:cNvCxnSpPr/>
          <p:nvPr/>
        </p:nvCxnSpPr>
        <p:spPr>
          <a:xfrm flipV="1">
            <a:off x="3427028" y="2201034"/>
            <a:ext cx="304258" cy="1"/>
          </a:xfrm>
          <a:prstGeom prst="line">
            <a:avLst/>
          </a:prstGeom>
          <a:ln w="44450">
            <a:solidFill>
              <a:srgbClr val="1BBC9B"/>
            </a:solidFill>
            <a:tailEnd type="oval" w="lg" len="lg"/>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flipV="1">
            <a:off x="3705580" y="2861880"/>
            <a:ext cx="488404" cy="2"/>
          </a:xfrm>
          <a:prstGeom prst="line">
            <a:avLst/>
          </a:prstGeom>
          <a:ln w="44450">
            <a:solidFill>
              <a:srgbClr val="1BBC9B"/>
            </a:solidFill>
            <a:tailEnd type="oval" w="lg" len="lg"/>
          </a:ln>
        </p:spPr>
        <p:style>
          <a:lnRef idx="1">
            <a:schemeClr val="accent1"/>
          </a:lnRef>
          <a:fillRef idx="0">
            <a:schemeClr val="accent1"/>
          </a:fillRef>
          <a:effectRef idx="0">
            <a:schemeClr val="accent1"/>
          </a:effectRef>
          <a:fontRef idx="minor">
            <a:schemeClr val="tx1"/>
          </a:fontRef>
        </p:style>
      </p:cxnSp>
      <p:sp>
        <p:nvSpPr>
          <p:cNvPr id="272" name="Rectangle 271"/>
          <p:cNvSpPr/>
          <p:nvPr/>
        </p:nvSpPr>
        <p:spPr>
          <a:xfrm>
            <a:off x="4749113" y="1530688"/>
            <a:ext cx="5133223" cy="342294"/>
          </a:xfrm>
          <a:prstGeom prst="rect">
            <a:avLst/>
          </a:prstGeom>
          <a:solidFill>
            <a:srgbClr val="349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0" dirty="0">
                <a:latin typeface="Arial" panose="020B0604020202020204" pitchFamily="34" charset="0"/>
                <a:ea typeface="Segoe UI" panose="020B0502040204020203" pitchFamily="34" charset="0"/>
                <a:cs typeface="Arial" panose="020B0604020202020204" pitchFamily="34" charset="0"/>
              </a:rPr>
              <a:t>practice of operations and development engineers</a:t>
            </a:r>
            <a:endParaRPr lang="en-US" sz="1600" b="0" dirty="0">
              <a:latin typeface="Arial" panose="020B0604020202020204" pitchFamily="34" charset="0"/>
              <a:cs typeface="Arial" panose="020B0604020202020204" pitchFamily="34" charset="0"/>
            </a:endParaRPr>
          </a:p>
        </p:txBody>
      </p:sp>
      <p:sp>
        <p:nvSpPr>
          <p:cNvPr id="273" name="Rectangle 272"/>
          <p:cNvSpPr/>
          <p:nvPr/>
        </p:nvSpPr>
        <p:spPr>
          <a:xfrm>
            <a:off x="4816647" y="2042767"/>
            <a:ext cx="5060441" cy="342294"/>
          </a:xfrm>
          <a:prstGeom prst="rect">
            <a:avLst/>
          </a:prstGeom>
          <a:solidFill>
            <a:srgbClr val="D25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0" dirty="0">
                <a:latin typeface="Arial" panose="020B0604020202020204" pitchFamily="34" charset="0"/>
                <a:ea typeface="Segoe UI" panose="020B0502040204020203" pitchFamily="34" charset="0"/>
                <a:cs typeface="Arial" panose="020B0604020202020204" pitchFamily="34" charset="0"/>
              </a:rPr>
              <a:t>involved in the entire service lifecycle</a:t>
            </a:r>
            <a:endParaRPr lang="en-US" sz="1600" b="0" dirty="0">
              <a:latin typeface="Arial" panose="020B0604020202020204" pitchFamily="34" charset="0"/>
              <a:cs typeface="Arial" panose="020B0604020202020204" pitchFamily="34" charset="0"/>
            </a:endParaRPr>
          </a:p>
        </p:txBody>
      </p:sp>
      <p:sp>
        <p:nvSpPr>
          <p:cNvPr id="274" name="Rectangle 273"/>
          <p:cNvSpPr/>
          <p:nvPr/>
        </p:nvSpPr>
        <p:spPr>
          <a:xfrm>
            <a:off x="4747278" y="2547961"/>
            <a:ext cx="5133223" cy="342294"/>
          </a:xfrm>
          <a:prstGeom prst="rect">
            <a:avLst/>
          </a:prstGeom>
          <a:solidFill>
            <a:srgbClr val="E87E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0" dirty="0">
                <a:latin typeface="Arial" panose="020B0604020202020204" pitchFamily="34" charset="0"/>
                <a:cs typeface="Arial" panose="020B0604020202020204" pitchFamily="34" charset="0"/>
              </a:rPr>
              <a:t>hastens the delivery and integration of processes</a:t>
            </a:r>
          </a:p>
        </p:txBody>
      </p:sp>
    </p:spTree>
    <p:extLst>
      <p:ext uri="{BB962C8B-B14F-4D97-AF65-F5344CB8AC3E}">
        <p14:creationId xmlns:p14="http://schemas.microsoft.com/office/powerpoint/2010/main" val="894456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268"/>
                                        </p:tgtEl>
                                        <p:attrNameLst>
                                          <p:attrName>style.visibility</p:attrName>
                                        </p:attrNameLst>
                                      </p:cBhvr>
                                      <p:to>
                                        <p:strVal val="visible"/>
                                      </p:to>
                                    </p:set>
                                    <p:anim calcmode="lin" valueType="num">
                                      <p:cBhvr>
                                        <p:cTn id="7" dur="1000" fill="hold"/>
                                        <p:tgtEl>
                                          <p:spTgt spid="268"/>
                                        </p:tgtEl>
                                        <p:attrNameLst>
                                          <p:attrName>ppt_w</p:attrName>
                                        </p:attrNameLst>
                                      </p:cBhvr>
                                      <p:tavLst>
                                        <p:tav tm="0">
                                          <p:val>
                                            <p:fltVal val="0"/>
                                          </p:val>
                                        </p:tav>
                                        <p:tav tm="100000">
                                          <p:val>
                                            <p:strVal val="#ppt_w"/>
                                          </p:val>
                                        </p:tav>
                                      </p:tavLst>
                                    </p:anim>
                                    <p:anim calcmode="lin" valueType="num">
                                      <p:cBhvr>
                                        <p:cTn id="8" dur="1000" fill="hold"/>
                                        <p:tgtEl>
                                          <p:spTgt spid="268"/>
                                        </p:tgtEl>
                                        <p:attrNameLst>
                                          <p:attrName>ppt_h</p:attrName>
                                        </p:attrNameLst>
                                      </p:cBhvr>
                                      <p:tavLst>
                                        <p:tav tm="0">
                                          <p:val>
                                            <p:fltVal val="0"/>
                                          </p:val>
                                        </p:tav>
                                        <p:tav tm="100000">
                                          <p:val>
                                            <p:strVal val="#ppt_h"/>
                                          </p:val>
                                        </p:tav>
                                      </p:tavLst>
                                    </p:anim>
                                    <p:anim calcmode="lin" valueType="num">
                                      <p:cBhvr>
                                        <p:cTn id="9" dur="1000" fill="hold"/>
                                        <p:tgtEl>
                                          <p:spTgt spid="268"/>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68"/>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grpId="0" nodeType="withEffect">
                                  <p:stCondLst>
                                    <p:cond delay="0"/>
                                  </p:stCondLst>
                                  <p:childTnLst>
                                    <p:set>
                                      <p:cBhvr>
                                        <p:cTn id="12" dur="1" fill="hold">
                                          <p:stCondLst>
                                            <p:cond delay="0"/>
                                          </p:stCondLst>
                                        </p:cTn>
                                        <p:tgtEl>
                                          <p:spTgt spid="269"/>
                                        </p:tgtEl>
                                        <p:attrNameLst>
                                          <p:attrName>style.visibility</p:attrName>
                                        </p:attrNameLst>
                                      </p:cBhvr>
                                      <p:to>
                                        <p:strVal val="visible"/>
                                      </p:to>
                                    </p:set>
                                    <p:anim calcmode="lin" valueType="num">
                                      <p:cBhvr>
                                        <p:cTn id="13" dur="1000" fill="hold"/>
                                        <p:tgtEl>
                                          <p:spTgt spid="269"/>
                                        </p:tgtEl>
                                        <p:attrNameLst>
                                          <p:attrName>ppt_w</p:attrName>
                                        </p:attrNameLst>
                                      </p:cBhvr>
                                      <p:tavLst>
                                        <p:tav tm="0">
                                          <p:val>
                                            <p:fltVal val="0"/>
                                          </p:val>
                                        </p:tav>
                                        <p:tav tm="100000">
                                          <p:val>
                                            <p:strVal val="#ppt_w"/>
                                          </p:val>
                                        </p:tav>
                                      </p:tavLst>
                                    </p:anim>
                                    <p:anim calcmode="lin" valueType="num">
                                      <p:cBhvr>
                                        <p:cTn id="14" dur="1000" fill="hold"/>
                                        <p:tgtEl>
                                          <p:spTgt spid="269"/>
                                        </p:tgtEl>
                                        <p:attrNameLst>
                                          <p:attrName>ppt_h</p:attrName>
                                        </p:attrNameLst>
                                      </p:cBhvr>
                                      <p:tavLst>
                                        <p:tav tm="0">
                                          <p:val>
                                            <p:fltVal val="0"/>
                                          </p:val>
                                        </p:tav>
                                        <p:tav tm="100000">
                                          <p:val>
                                            <p:strVal val="#ppt_h"/>
                                          </p:val>
                                        </p:tav>
                                      </p:tavLst>
                                    </p:anim>
                                    <p:anim calcmode="lin" valueType="num">
                                      <p:cBhvr>
                                        <p:cTn id="15" dur="1000" fill="hold"/>
                                        <p:tgtEl>
                                          <p:spTgt spid="269"/>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269"/>
                                        </p:tgtEl>
                                        <p:attrNameLst>
                                          <p:attrName>ppt_y</p:attrName>
                                        </p:attrNameLst>
                                      </p:cBhvr>
                                      <p:tavLst>
                                        <p:tav tm="0" fmla="#ppt_y+(sin(-2*pi*(1-$))*-#ppt_x+cos(-2*pi*(1-$))*(1-#ppt_y))*(1-$)">
                                          <p:val>
                                            <p:fltVal val="0"/>
                                          </p:val>
                                        </p:tav>
                                        <p:tav tm="100000">
                                          <p:val>
                                            <p:fltVal val="1"/>
                                          </p:val>
                                        </p:tav>
                                      </p:tavLst>
                                    </p:anim>
                                  </p:childTnLst>
                                </p:cTn>
                              </p:par>
                              <p:par>
                                <p:cTn id="17" presetID="6" presetClass="entr" presetSubtype="32" fill="hold" grpId="0" nodeType="withEffect">
                                  <p:stCondLst>
                                    <p:cond delay="750"/>
                                  </p:stCondLst>
                                  <p:childTnLst>
                                    <p:set>
                                      <p:cBhvr>
                                        <p:cTn id="18" dur="1" fill="hold">
                                          <p:stCondLst>
                                            <p:cond delay="0"/>
                                          </p:stCondLst>
                                        </p:cTn>
                                        <p:tgtEl>
                                          <p:spTgt spid="267"/>
                                        </p:tgtEl>
                                        <p:attrNameLst>
                                          <p:attrName>style.visibility</p:attrName>
                                        </p:attrNameLst>
                                      </p:cBhvr>
                                      <p:to>
                                        <p:strVal val="visible"/>
                                      </p:to>
                                    </p:set>
                                    <p:animEffect transition="in" filter="circle(out)">
                                      <p:cBhvr>
                                        <p:cTn id="19" dur="1000"/>
                                        <p:tgtEl>
                                          <p:spTgt spid="267"/>
                                        </p:tgtEl>
                                      </p:cBhvr>
                                    </p:animEffect>
                                  </p:childTnLst>
                                </p:cTn>
                              </p:par>
                            </p:childTnLst>
                          </p:cTn>
                        </p:par>
                        <p:par>
                          <p:cTn id="20" fill="hold">
                            <p:stCondLst>
                              <p:cond delay="1750"/>
                            </p:stCondLst>
                            <p:childTnLst>
                              <p:par>
                                <p:cTn id="21" presetID="22" presetClass="entr" presetSubtype="4" fill="hold" nodeType="afterEffect">
                                  <p:stCondLst>
                                    <p:cond delay="0"/>
                                  </p:stCondLst>
                                  <p:childTnLst>
                                    <p:set>
                                      <p:cBhvr>
                                        <p:cTn id="22" dur="1" fill="hold">
                                          <p:stCondLst>
                                            <p:cond delay="0"/>
                                          </p:stCondLst>
                                        </p:cTn>
                                        <p:tgtEl>
                                          <p:spTgt spid="189"/>
                                        </p:tgtEl>
                                        <p:attrNameLst>
                                          <p:attrName>style.visibility</p:attrName>
                                        </p:attrNameLst>
                                      </p:cBhvr>
                                      <p:to>
                                        <p:strVal val="visible"/>
                                      </p:to>
                                    </p:set>
                                    <p:animEffect transition="in" filter="wipe(down)">
                                      <p:cBhvr>
                                        <p:cTn id="23" dur="500"/>
                                        <p:tgtEl>
                                          <p:spTgt spid="189"/>
                                        </p:tgtEl>
                                      </p:cBhvr>
                                    </p:animEffect>
                                  </p:childTnLst>
                                </p:cTn>
                              </p:par>
                            </p:childTnLst>
                          </p:cTn>
                        </p:par>
                        <p:par>
                          <p:cTn id="24" fill="hold">
                            <p:stCondLst>
                              <p:cond delay="2250"/>
                            </p:stCondLst>
                            <p:childTnLst>
                              <p:par>
                                <p:cTn id="25" presetID="10" presetClass="entr" presetSubtype="0" fill="hold" nodeType="afterEffect">
                                  <p:stCondLst>
                                    <p:cond delay="0"/>
                                  </p:stCondLst>
                                  <p:childTnLst>
                                    <p:set>
                                      <p:cBhvr>
                                        <p:cTn id="26" dur="1" fill="hold">
                                          <p:stCondLst>
                                            <p:cond delay="0"/>
                                          </p:stCondLst>
                                        </p:cTn>
                                        <p:tgtEl>
                                          <p:spTgt spid="185"/>
                                        </p:tgtEl>
                                        <p:attrNameLst>
                                          <p:attrName>style.visibility</p:attrName>
                                        </p:attrNameLst>
                                      </p:cBhvr>
                                      <p:to>
                                        <p:strVal val="visible"/>
                                      </p:to>
                                    </p:set>
                                    <p:animEffect transition="in" filter="fade">
                                      <p:cBhvr>
                                        <p:cTn id="27" dur="500"/>
                                        <p:tgtEl>
                                          <p:spTgt spid="185"/>
                                        </p:tgtEl>
                                      </p:cBhvr>
                                    </p:animEffect>
                                  </p:childTnLst>
                                </p:cTn>
                              </p:par>
                              <p:par>
                                <p:cTn id="28" presetID="22" presetClass="entr" presetSubtype="8" fill="hold" grpId="0" nodeType="withEffect">
                                  <p:stCondLst>
                                    <p:cond delay="300"/>
                                  </p:stCondLst>
                                  <p:childTnLst>
                                    <p:set>
                                      <p:cBhvr>
                                        <p:cTn id="29" dur="1" fill="hold">
                                          <p:stCondLst>
                                            <p:cond delay="0"/>
                                          </p:stCondLst>
                                        </p:cTn>
                                        <p:tgtEl>
                                          <p:spTgt spid="272"/>
                                        </p:tgtEl>
                                        <p:attrNameLst>
                                          <p:attrName>style.visibility</p:attrName>
                                        </p:attrNameLst>
                                      </p:cBhvr>
                                      <p:to>
                                        <p:strVal val="visible"/>
                                      </p:to>
                                    </p:set>
                                    <p:animEffect transition="in" filter="wipe(left)">
                                      <p:cBhvr>
                                        <p:cTn id="30" dur="500"/>
                                        <p:tgtEl>
                                          <p:spTgt spid="272"/>
                                        </p:tgtEl>
                                      </p:cBhvr>
                                    </p:animEffect>
                                  </p:childTnLst>
                                </p:cTn>
                              </p:par>
                            </p:childTnLst>
                          </p:cTn>
                        </p:par>
                        <p:par>
                          <p:cTn id="31" fill="hold">
                            <p:stCondLst>
                              <p:cond delay="3050"/>
                            </p:stCondLst>
                            <p:childTnLst>
                              <p:par>
                                <p:cTn id="32" presetID="22" presetClass="entr" presetSubtype="8" fill="hold" nodeType="afterEffect">
                                  <p:stCondLst>
                                    <p:cond delay="0"/>
                                  </p:stCondLst>
                                  <p:childTnLst>
                                    <p:set>
                                      <p:cBhvr>
                                        <p:cTn id="33" dur="1" fill="hold">
                                          <p:stCondLst>
                                            <p:cond delay="0"/>
                                          </p:stCondLst>
                                        </p:cTn>
                                        <p:tgtEl>
                                          <p:spTgt spid="270"/>
                                        </p:tgtEl>
                                        <p:attrNameLst>
                                          <p:attrName>style.visibility</p:attrName>
                                        </p:attrNameLst>
                                      </p:cBhvr>
                                      <p:to>
                                        <p:strVal val="visible"/>
                                      </p:to>
                                    </p:set>
                                    <p:animEffect transition="in" filter="wipe(left)">
                                      <p:cBhvr>
                                        <p:cTn id="34" dur="500"/>
                                        <p:tgtEl>
                                          <p:spTgt spid="270"/>
                                        </p:tgtEl>
                                      </p:cBhvr>
                                    </p:animEffect>
                                  </p:childTnLst>
                                </p:cTn>
                              </p:par>
                            </p:childTnLst>
                          </p:cTn>
                        </p:par>
                        <p:par>
                          <p:cTn id="35" fill="hold">
                            <p:stCondLst>
                              <p:cond delay="3550"/>
                            </p:stCondLst>
                            <p:childTnLst>
                              <p:par>
                                <p:cTn id="36" presetID="10" presetClass="entr" presetSubtype="0" fill="hold" nodeType="afterEffect">
                                  <p:stCondLst>
                                    <p:cond delay="0"/>
                                  </p:stCondLst>
                                  <p:childTnLst>
                                    <p:set>
                                      <p:cBhvr>
                                        <p:cTn id="37" dur="1" fill="hold">
                                          <p:stCondLst>
                                            <p:cond delay="0"/>
                                          </p:stCondLst>
                                        </p:cTn>
                                        <p:tgtEl>
                                          <p:spTgt spid="187"/>
                                        </p:tgtEl>
                                        <p:attrNameLst>
                                          <p:attrName>style.visibility</p:attrName>
                                        </p:attrNameLst>
                                      </p:cBhvr>
                                      <p:to>
                                        <p:strVal val="visible"/>
                                      </p:to>
                                    </p:set>
                                    <p:animEffect transition="in" filter="fade">
                                      <p:cBhvr>
                                        <p:cTn id="38" dur="500"/>
                                        <p:tgtEl>
                                          <p:spTgt spid="187"/>
                                        </p:tgtEl>
                                      </p:cBhvr>
                                    </p:animEffect>
                                  </p:childTnLst>
                                </p:cTn>
                              </p:par>
                              <p:par>
                                <p:cTn id="39" presetID="22" presetClass="entr" presetSubtype="8" fill="hold" grpId="0" nodeType="withEffect">
                                  <p:stCondLst>
                                    <p:cond delay="300"/>
                                  </p:stCondLst>
                                  <p:childTnLst>
                                    <p:set>
                                      <p:cBhvr>
                                        <p:cTn id="40" dur="1" fill="hold">
                                          <p:stCondLst>
                                            <p:cond delay="0"/>
                                          </p:stCondLst>
                                        </p:cTn>
                                        <p:tgtEl>
                                          <p:spTgt spid="273"/>
                                        </p:tgtEl>
                                        <p:attrNameLst>
                                          <p:attrName>style.visibility</p:attrName>
                                        </p:attrNameLst>
                                      </p:cBhvr>
                                      <p:to>
                                        <p:strVal val="visible"/>
                                      </p:to>
                                    </p:set>
                                    <p:animEffect transition="in" filter="wipe(left)">
                                      <p:cBhvr>
                                        <p:cTn id="41" dur="500"/>
                                        <p:tgtEl>
                                          <p:spTgt spid="273"/>
                                        </p:tgtEl>
                                      </p:cBhvr>
                                    </p:animEffect>
                                  </p:childTnLst>
                                </p:cTn>
                              </p:par>
                            </p:childTnLst>
                          </p:cTn>
                        </p:par>
                        <p:par>
                          <p:cTn id="42" fill="hold">
                            <p:stCondLst>
                              <p:cond delay="4350"/>
                            </p:stCondLst>
                            <p:childTnLst>
                              <p:par>
                                <p:cTn id="43" presetID="22" presetClass="entr" presetSubtype="8" fill="hold" nodeType="afterEffect">
                                  <p:stCondLst>
                                    <p:cond delay="0"/>
                                  </p:stCondLst>
                                  <p:childTnLst>
                                    <p:set>
                                      <p:cBhvr>
                                        <p:cTn id="44" dur="1" fill="hold">
                                          <p:stCondLst>
                                            <p:cond delay="0"/>
                                          </p:stCondLst>
                                        </p:cTn>
                                        <p:tgtEl>
                                          <p:spTgt spid="188"/>
                                        </p:tgtEl>
                                        <p:attrNameLst>
                                          <p:attrName>style.visibility</p:attrName>
                                        </p:attrNameLst>
                                      </p:cBhvr>
                                      <p:to>
                                        <p:strVal val="visible"/>
                                      </p:to>
                                    </p:set>
                                    <p:animEffect transition="in" filter="wipe(left)">
                                      <p:cBhvr>
                                        <p:cTn id="45" dur="500"/>
                                        <p:tgtEl>
                                          <p:spTgt spid="188"/>
                                        </p:tgtEl>
                                      </p:cBhvr>
                                    </p:animEffect>
                                  </p:childTnLst>
                                </p:cTn>
                              </p:par>
                              <p:par>
                                <p:cTn id="46" presetID="22" presetClass="entr" presetSubtype="8" fill="hold" nodeType="withEffect">
                                  <p:stCondLst>
                                    <p:cond delay="500"/>
                                  </p:stCondLst>
                                  <p:childTnLst>
                                    <p:set>
                                      <p:cBhvr>
                                        <p:cTn id="47" dur="1" fill="hold">
                                          <p:stCondLst>
                                            <p:cond delay="0"/>
                                          </p:stCondLst>
                                        </p:cTn>
                                        <p:tgtEl>
                                          <p:spTgt spid="271"/>
                                        </p:tgtEl>
                                        <p:attrNameLst>
                                          <p:attrName>style.visibility</p:attrName>
                                        </p:attrNameLst>
                                      </p:cBhvr>
                                      <p:to>
                                        <p:strVal val="visible"/>
                                      </p:to>
                                    </p:set>
                                    <p:animEffect transition="in" filter="wipe(left)">
                                      <p:cBhvr>
                                        <p:cTn id="48" dur="500"/>
                                        <p:tgtEl>
                                          <p:spTgt spid="271"/>
                                        </p:tgtEl>
                                      </p:cBhvr>
                                    </p:animEffect>
                                  </p:childTnLst>
                                </p:cTn>
                              </p:par>
                            </p:childTnLst>
                          </p:cTn>
                        </p:par>
                        <p:par>
                          <p:cTn id="49" fill="hold">
                            <p:stCondLst>
                              <p:cond delay="5350"/>
                            </p:stCondLst>
                            <p:childTnLst>
                              <p:par>
                                <p:cTn id="50" presetID="22" presetClass="entr" presetSubtype="8" fill="hold" nodeType="afterEffect">
                                  <p:stCondLst>
                                    <p:cond delay="0"/>
                                  </p:stCondLst>
                                  <p:childTnLst>
                                    <p:set>
                                      <p:cBhvr>
                                        <p:cTn id="51" dur="1" fill="hold">
                                          <p:stCondLst>
                                            <p:cond delay="0"/>
                                          </p:stCondLst>
                                        </p:cTn>
                                        <p:tgtEl>
                                          <p:spTgt spid="186"/>
                                        </p:tgtEl>
                                        <p:attrNameLst>
                                          <p:attrName>style.visibility</p:attrName>
                                        </p:attrNameLst>
                                      </p:cBhvr>
                                      <p:to>
                                        <p:strVal val="visible"/>
                                      </p:to>
                                    </p:set>
                                    <p:animEffect transition="in" filter="wipe(left)">
                                      <p:cBhvr>
                                        <p:cTn id="52" dur="500"/>
                                        <p:tgtEl>
                                          <p:spTgt spid="186"/>
                                        </p:tgtEl>
                                      </p:cBhvr>
                                    </p:animEffect>
                                  </p:childTnLst>
                                </p:cTn>
                              </p:par>
                            </p:childTnLst>
                          </p:cTn>
                        </p:par>
                        <p:par>
                          <p:cTn id="53" fill="hold">
                            <p:stCondLst>
                              <p:cond delay="5850"/>
                            </p:stCondLst>
                            <p:childTnLst>
                              <p:par>
                                <p:cTn id="54" presetID="22" presetClass="entr" presetSubtype="8" fill="hold" grpId="0" nodeType="afterEffect">
                                  <p:stCondLst>
                                    <p:cond delay="0"/>
                                  </p:stCondLst>
                                  <p:childTnLst>
                                    <p:set>
                                      <p:cBhvr>
                                        <p:cTn id="55" dur="1" fill="hold">
                                          <p:stCondLst>
                                            <p:cond delay="0"/>
                                          </p:stCondLst>
                                        </p:cTn>
                                        <p:tgtEl>
                                          <p:spTgt spid="274"/>
                                        </p:tgtEl>
                                        <p:attrNameLst>
                                          <p:attrName>style.visibility</p:attrName>
                                        </p:attrNameLst>
                                      </p:cBhvr>
                                      <p:to>
                                        <p:strVal val="visible"/>
                                      </p:to>
                                    </p:set>
                                    <p:animEffect transition="in" filter="wipe(left)">
                                      <p:cBhvr>
                                        <p:cTn id="56" dur="450"/>
                                        <p:tgtEl>
                                          <p:spTgt spid="274"/>
                                        </p:tgtEl>
                                      </p:cBhvr>
                                    </p:animEffect>
                                  </p:childTnLst>
                                </p:cTn>
                              </p:par>
                            </p:childTnLst>
                          </p:cTn>
                        </p:par>
                        <p:par>
                          <p:cTn id="57" fill="hold">
                            <p:stCondLst>
                              <p:cond delay="6300"/>
                            </p:stCondLst>
                            <p:childTnLst>
                              <p:par>
                                <p:cTn id="58" presetID="10" presetClass="entr" presetSubtype="0" fill="hold" nodeType="afterEffect">
                                  <p:stCondLst>
                                    <p:cond delay="0"/>
                                  </p:stCondLst>
                                  <p:childTnLst>
                                    <p:set>
                                      <p:cBhvr>
                                        <p:cTn id="59" dur="1" fill="hold">
                                          <p:stCondLst>
                                            <p:cond delay="0"/>
                                          </p:stCondLst>
                                        </p:cTn>
                                        <p:tgtEl>
                                          <p:spTgt spid="190"/>
                                        </p:tgtEl>
                                        <p:attrNameLst>
                                          <p:attrName>style.visibility</p:attrName>
                                        </p:attrNameLst>
                                      </p:cBhvr>
                                      <p:to>
                                        <p:strVal val="visible"/>
                                      </p:to>
                                    </p:set>
                                    <p:animEffect transition="in" filter="fade">
                                      <p:cBhvr>
                                        <p:cTn id="60" dur="500"/>
                                        <p:tgtEl>
                                          <p:spTgt spid="190"/>
                                        </p:tgtEl>
                                      </p:cBhvr>
                                    </p:animEffect>
                                  </p:childTnLst>
                                </p:cTn>
                              </p:par>
                            </p:childTnLst>
                          </p:cTn>
                        </p:par>
                        <p:par>
                          <p:cTn id="61" fill="hold">
                            <p:stCondLst>
                              <p:cond delay="6800"/>
                            </p:stCondLst>
                            <p:childTnLst>
                              <p:par>
                                <p:cTn id="62" presetID="10" presetClass="entr" presetSubtype="0" fill="hold" grpId="0" nodeType="afterEffect">
                                  <p:stCondLst>
                                    <p:cond delay="0"/>
                                  </p:stCondLst>
                                  <p:childTnLst>
                                    <p:set>
                                      <p:cBhvr>
                                        <p:cTn id="63" dur="1" fill="hold">
                                          <p:stCondLst>
                                            <p:cond delay="0"/>
                                          </p:stCondLst>
                                        </p:cTn>
                                        <p:tgtEl>
                                          <p:spTgt spid="259"/>
                                        </p:tgtEl>
                                        <p:attrNameLst>
                                          <p:attrName>style.visibility</p:attrName>
                                        </p:attrNameLst>
                                      </p:cBhvr>
                                      <p:to>
                                        <p:strVal val="visible"/>
                                      </p:to>
                                    </p:set>
                                    <p:animEffect transition="in" filter="fade">
                                      <p:cBhvr>
                                        <p:cTn id="64" dur="500"/>
                                        <p:tgtEl>
                                          <p:spTgt spid="25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60"/>
                                        </p:tgtEl>
                                        <p:attrNameLst>
                                          <p:attrName>style.visibility</p:attrName>
                                        </p:attrNameLst>
                                      </p:cBhvr>
                                      <p:to>
                                        <p:strVal val="visible"/>
                                      </p:to>
                                    </p:set>
                                    <p:animEffect transition="in" filter="fade">
                                      <p:cBhvr>
                                        <p:cTn id="67" dur="500"/>
                                        <p:tgtEl>
                                          <p:spTgt spid="26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63"/>
                                        </p:tgtEl>
                                        <p:attrNameLst>
                                          <p:attrName>style.visibility</p:attrName>
                                        </p:attrNameLst>
                                      </p:cBhvr>
                                      <p:to>
                                        <p:strVal val="visible"/>
                                      </p:to>
                                    </p:set>
                                    <p:animEffect transition="in" filter="fade">
                                      <p:cBhvr>
                                        <p:cTn id="70" dur="500"/>
                                        <p:tgtEl>
                                          <p:spTgt spid="263"/>
                                        </p:tgtEl>
                                      </p:cBhvr>
                                    </p:animEffect>
                                  </p:childTnLst>
                                </p:cTn>
                              </p:par>
                            </p:childTnLst>
                          </p:cTn>
                        </p:par>
                        <p:par>
                          <p:cTn id="71" fill="hold">
                            <p:stCondLst>
                              <p:cond delay="7300"/>
                            </p:stCondLst>
                            <p:childTnLst>
                              <p:par>
                                <p:cTn id="72" presetID="42" presetClass="entr" presetSubtype="0" fill="hold" grpId="0" nodeType="afterEffect">
                                  <p:stCondLst>
                                    <p:cond delay="0"/>
                                  </p:stCondLst>
                                  <p:childTnLst>
                                    <p:set>
                                      <p:cBhvr>
                                        <p:cTn id="73" dur="1" fill="hold">
                                          <p:stCondLst>
                                            <p:cond delay="0"/>
                                          </p:stCondLst>
                                        </p:cTn>
                                        <p:tgtEl>
                                          <p:spTgt spid="261"/>
                                        </p:tgtEl>
                                        <p:attrNameLst>
                                          <p:attrName>style.visibility</p:attrName>
                                        </p:attrNameLst>
                                      </p:cBhvr>
                                      <p:to>
                                        <p:strVal val="visible"/>
                                      </p:to>
                                    </p:set>
                                    <p:animEffect transition="in" filter="fade">
                                      <p:cBhvr>
                                        <p:cTn id="74" dur="1000"/>
                                        <p:tgtEl>
                                          <p:spTgt spid="261"/>
                                        </p:tgtEl>
                                      </p:cBhvr>
                                    </p:animEffect>
                                    <p:anim calcmode="lin" valueType="num">
                                      <p:cBhvr>
                                        <p:cTn id="75" dur="1000" fill="hold"/>
                                        <p:tgtEl>
                                          <p:spTgt spid="261"/>
                                        </p:tgtEl>
                                        <p:attrNameLst>
                                          <p:attrName>ppt_x</p:attrName>
                                        </p:attrNameLst>
                                      </p:cBhvr>
                                      <p:tavLst>
                                        <p:tav tm="0">
                                          <p:val>
                                            <p:strVal val="#ppt_x"/>
                                          </p:val>
                                        </p:tav>
                                        <p:tav tm="100000">
                                          <p:val>
                                            <p:strVal val="#ppt_x"/>
                                          </p:val>
                                        </p:tav>
                                      </p:tavLst>
                                    </p:anim>
                                    <p:anim calcmode="lin" valueType="num">
                                      <p:cBhvr>
                                        <p:cTn id="76" dur="1000" fill="hold"/>
                                        <p:tgtEl>
                                          <p:spTgt spid="261"/>
                                        </p:tgtEl>
                                        <p:attrNameLst>
                                          <p:attrName>ppt_y</p:attrName>
                                        </p:attrNameLst>
                                      </p:cBhvr>
                                      <p:tavLst>
                                        <p:tav tm="0">
                                          <p:val>
                                            <p:strVal val="#ppt_y+.1"/>
                                          </p:val>
                                        </p:tav>
                                        <p:tav tm="100000">
                                          <p:val>
                                            <p:strVal val="#ppt_y"/>
                                          </p:val>
                                        </p:tav>
                                      </p:tavLst>
                                    </p:anim>
                                  </p:childTnLst>
                                </p:cTn>
                              </p:par>
                            </p:childTnLst>
                          </p:cTn>
                        </p:par>
                        <p:par>
                          <p:cTn id="77" fill="hold">
                            <p:stCondLst>
                              <p:cond delay="8300"/>
                            </p:stCondLst>
                            <p:childTnLst>
                              <p:par>
                                <p:cTn id="78" presetID="22" presetClass="entr" presetSubtype="8" fill="hold" grpId="0" nodeType="afterEffect">
                                  <p:stCondLst>
                                    <p:cond delay="0"/>
                                  </p:stCondLst>
                                  <p:childTnLst>
                                    <p:set>
                                      <p:cBhvr>
                                        <p:cTn id="79" dur="1" fill="hold">
                                          <p:stCondLst>
                                            <p:cond delay="0"/>
                                          </p:stCondLst>
                                        </p:cTn>
                                        <p:tgtEl>
                                          <p:spTgt spid="262"/>
                                        </p:tgtEl>
                                        <p:attrNameLst>
                                          <p:attrName>style.visibility</p:attrName>
                                        </p:attrNameLst>
                                      </p:cBhvr>
                                      <p:to>
                                        <p:strVal val="visible"/>
                                      </p:to>
                                    </p:set>
                                    <p:animEffect transition="in" filter="wipe(left)">
                                      <p:cBhvr>
                                        <p:cTn id="80" dur="500"/>
                                        <p:tgtEl>
                                          <p:spTgt spid="262"/>
                                        </p:tgtEl>
                                      </p:cBhvr>
                                    </p:animEffect>
                                  </p:childTnLst>
                                </p:cTn>
                              </p:par>
                              <p:par>
                                <p:cTn id="81" presetID="2" presetClass="entr" presetSubtype="8" decel="100000" fill="hold" nodeType="withEffect">
                                  <p:stCondLst>
                                    <p:cond delay="1000"/>
                                  </p:stCondLst>
                                  <p:childTnLst>
                                    <p:set>
                                      <p:cBhvr>
                                        <p:cTn id="82" dur="1" fill="hold">
                                          <p:stCondLst>
                                            <p:cond delay="0"/>
                                          </p:stCondLst>
                                        </p:cTn>
                                        <p:tgtEl>
                                          <p:spTgt spid="194"/>
                                        </p:tgtEl>
                                        <p:attrNameLst>
                                          <p:attrName>style.visibility</p:attrName>
                                        </p:attrNameLst>
                                      </p:cBhvr>
                                      <p:to>
                                        <p:strVal val="visible"/>
                                      </p:to>
                                    </p:set>
                                    <p:anim calcmode="lin" valueType="num">
                                      <p:cBhvr additive="base">
                                        <p:cTn id="83" dur="1100" fill="hold"/>
                                        <p:tgtEl>
                                          <p:spTgt spid="194"/>
                                        </p:tgtEl>
                                        <p:attrNameLst>
                                          <p:attrName>ppt_x</p:attrName>
                                        </p:attrNameLst>
                                      </p:cBhvr>
                                      <p:tavLst>
                                        <p:tav tm="0">
                                          <p:val>
                                            <p:strVal val="0-#ppt_w/2"/>
                                          </p:val>
                                        </p:tav>
                                        <p:tav tm="100000">
                                          <p:val>
                                            <p:strVal val="#ppt_x"/>
                                          </p:val>
                                        </p:tav>
                                      </p:tavLst>
                                    </p:anim>
                                    <p:anim calcmode="lin" valueType="num">
                                      <p:cBhvr additive="base">
                                        <p:cTn id="84" dur="1100" fill="hold"/>
                                        <p:tgtEl>
                                          <p:spTgt spid="194"/>
                                        </p:tgtEl>
                                        <p:attrNameLst>
                                          <p:attrName>ppt_y</p:attrName>
                                        </p:attrNameLst>
                                      </p:cBhvr>
                                      <p:tavLst>
                                        <p:tav tm="0">
                                          <p:val>
                                            <p:strVal val="#ppt_y"/>
                                          </p:val>
                                        </p:tav>
                                        <p:tav tm="100000">
                                          <p:val>
                                            <p:strVal val="#ppt_y"/>
                                          </p:val>
                                        </p:tav>
                                      </p:tavLst>
                                    </p:anim>
                                  </p:childTnLst>
                                </p:cTn>
                              </p:par>
                              <p:par>
                                <p:cTn id="85" presetID="2" presetClass="entr" presetSubtype="2" decel="10000" fill="hold" nodeType="withEffect">
                                  <p:stCondLst>
                                    <p:cond delay="1000"/>
                                  </p:stCondLst>
                                  <p:childTnLst>
                                    <p:set>
                                      <p:cBhvr>
                                        <p:cTn id="86" dur="1" fill="hold">
                                          <p:stCondLst>
                                            <p:cond delay="0"/>
                                          </p:stCondLst>
                                        </p:cTn>
                                        <p:tgtEl>
                                          <p:spTgt spid="264"/>
                                        </p:tgtEl>
                                        <p:attrNameLst>
                                          <p:attrName>style.visibility</p:attrName>
                                        </p:attrNameLst>
                                      </p:cBhvr>
                                      <p:to>
                                        <p:strVal val="visible"/>
                                      </p:to>
                                    </p:set>
                                    <p:anim calcmode="lin" valueType="num">
                                      <p:cBhvr additive="base">
                                        <p:cTn id="87" dur="1200" fill="hold"/>
                                        <p:tgtEl>
                                          <p:spTgt spid="264"/>
                                        </p:tgtEl>
                                        <p:attrNameLst>
                                          <p:attrName>ppt_x</p:attrName>
                                        </p:attrNameLst>
                                      </p:cBhvr>
                                      <p:tavLst>
                                        <p:tav tm="0">
                                          <p:val>
                                            <p:strVal val="1+#ppt_w/2"/>
                                          </p:val>
                                        </p:tav>
                                        <p:tav tm="100000">
                                          <p:val>
                                            <p:strVal val="#ppt_x"/>
                                          </p:val>
                                        </p:tav>
                                      </p:tavLst>
                                    </p:anim>
                                    <p:anim calcmode="lin" valueType="num">
                                      <p:cBhvr additive="base">
                                        <p:cTn id="88" dur="1200" fill="hold"/>
                                        <p:tgtEl>
                                          <p:spTgt spid="264"/>
                                        </p:tgtEl>
                                        <p:attrNameLst>
                                          <p:attrName>ppt_y</p:attrName>
                                        </p:attrNameLst>
                                      </p:cBhvr>
                                      <p:tavLst>
                                        <p:tav tm="0">
                                          <p:val>
                                            <p:strVal val="#ppt_y"/>
                                          </p:val>
                                        </p:tav>
                                        <p:tav tm="100000">
                                          <p:val>
                                            <p:strVal val="#ppt_y"/>
                                          </p:val>
                                        </p:tav>
                                      </p:tavLst>
                                    </p:anim>
                                  </p:childTnLst>
                                </p:cTn>
                              </p:par>
                              <p:par>
                                <p:cTn id="89" presetID="2" presetClass="entr" presetSubtype="2" decel="10000" fill="hold" nodeType="withEffect">
                                  <p:stCondLst>
                                    <p:cond delay="1000"/>
                                  </p:stCondLst>
                                  <p:childTnLst>
                                    <p:set>
                                      <p:cBhvr>
                                        <p:cTn id="90" dur="1" fill="hold">
                                          <p:stCondLst>
                                            <p:cond delay="0"/>
                                          </p:stCondLst>
                                        </p:cTn>
                                        <p:tgtEl>
                                          <p:spTgt spid="198"/>
                                        </p:tgtEl>
                                        <p:attrNameLst>
                                          <p:attrName>style.visibility</p:attrName>
                                        </p:attrNameLst>
                                      </p:cBhvr>
                                      <p:to>
                                        <p:strVal val="visible"/>
                                      </p:to>
                                    </p:set>
                                    <p:anim calcmode="lin" valueType="num">
                                      <p:cBhvr additive="base">
                                        <p:cTn id="91" dur="1200" fill="hold"/>
                                        <p:tgtEl>
                                          <p:spTgt spid="198"/>
                                        </p:tgtEl>
                                        <p:attrNameLst>
                                          <p:attrName>ppt_x</p:attrName>
                                        </p:attrNameLst>
                                      </p:cBhvr>
                                      <p:tavLst>
                                        <p:tav tm="0">
                                          <p:val>
                                            <p:strVal val="1+#ppt_w/2"/>
                                          </p:val>
                                        </p:tav>
                                        <p:tav tm="100000">
                                          <p:val>
                                            <p:strVal val="#ppt_x"/>
                                          </p:val>
                                        </p:tav>
                                      </p:tavLst>
                                    </p:anim>
                                    <p:anim calcmode="lin" valueType="num">
                                      <p:cBhvr additive="base">
                                        <p:cTn id="92" dur="1200" fill="hold"/>
                                        <p:tgtEl>
                                          <p:spTgt spid="198"/>
                                        </p:tgtEl>
                                        <p:attrNameLst>
                                          <p:attrName>ppt_y</p:attrName>
                                        </p:attrNameLst>
                                      </p:cBhvr>
                                      <p:tavLst>
                                        <p:tav tm="0">
                                          <p:val>
                                            <p:strVal val="#ppt_y"/>
                                          </p:val>
                                        </p:tav>
                                        <p:tav tm="100000">
                                          <p:val>
                                            <p:strVal val="#ppt_y"/>
                                          </p:val>
                                        </p:tav>
                                      </p:tavLst>
                                    </p:anim>
                                  </p:childTnLst>
                                </p:cTn>
                              </p:par>
                              <p:par>
                                <p:cTn id="93" presetID="10" presetClass="entr" presetSubtype="0" fill="hold" grpId="0" nodeType="withEffect">
                                  <p:stCondLst>
                                    <p:cond delay="0"/>
                                  </p:stCondLst>
                                  <p:childTnLst>
                                    <p:set>
                                      <p:cBhvr>
                                        <p:cTn id="94" dur="1" fill="hold">
                                          <p:stCondLst>
                                            <p:cond delay="0"/>
                                          </p:stCondLst>
                                        </p:cTn>
                                        <p:tgtEl>
                                          <p:spTgt spid="216"/>
                                        </p:tgtEl>
                                        <p:attrNameLst>
                                          <p:attrName>style.visibility</p:attrName>
                                        </p:attrNameLst>
                                      </p:cBhvr>
                                      <p:to>
                                        <p:strVal val="visible"/>
                                      </p:to>
                                    </p:set>
                                    <p:animEffect transition="in" filter="fade">
                                      <p:cBhvr>
                                        <p:cTn id="95" dur="500"/>
                                        <p:tgtEl>
                                          <p:spTgt spid="216"/>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30"/>
                                        </p:tgtEl>
                                        <p:attrNameLst>
                                          <p:attrName>style.visibility</p:attrName>
                                        </p:attrNameLst>
                                      </p:cBhvr>
                                      <p:to>
                                        <p:strVal val="visible"/>
                                      </p:to>
                                    </p:set>
                                    <p:animEffect transition="in" filter="fade">
                                      <p:cBhvr>
                                        <p:cTn id="98" dur="500"/>
                                        <p:tgtEl>
                                          <p:spTgt spid="230"/>
                                        </p:tgtEl>
                                      </p:cBhvr>
                                    </p:animEffect>
                                  </p:childTnLst>
                                </p:cTn>
                              </p:par>
                              <p:par>
                                <p:cTn id="99" presetID="10" presetClass="entr" presetSubtype="0" fill="hold" grpId="0" nodeType="withEffect">
                                  <p:stCondLst>
                                    <p:cond delay="100"/>
                                  </p:stCondLst>
                                  <p:childTnLst>
                                    <p:set>
                                      <p:cBhvr>
                                        <p:cTn id="100" dur="1" fill="hold">
                                          <p:stCondLst>
                                            <p:cond delay="0"/>
                                          </p:stCondLst>
                                        </p:cTn>
                                        <p:tgtEl>
                                          <p:spTgt spid="215"/>
                                        </p:tgtEl>
                                        <p:attrNameLst>
                                          <p:attrName>style.visibility</p:attrName>
                                        </p:attrNameLst>
                                      </p:cBhvr>
                                      <p:to>
                                        <p:strVal val="visible"/>
                                      </p:to>
                                    </p:set>
                                    <p:animEffect transition="in" filter="fade">
                                      <p:cBhvr>
                                        <p:cTn id="101" dur="500"/>
                                        <p:tgtEl>
                                          <p:spTgt spid="215"/>
                                        </p:tgtEl>
                                      </p:cBhvr>
                                    </p:animEffect>
                                  </p:childTnLst>
                                </p:cTn>
                              </p:par>
                              <p:par>
                                <p:cTn id="102" presetID="10" presetClass="entr" presetSubtype="0" fill="hold" grpId="0" nodeType="withEffect">
                                  <p:stCondLst>
                                    <p:cond delay="100"/>
                                  </p:stCondLst>
                                  <p:childTnLst>
                                    <p:set>
                                      <p:cBhvr>
                                        <p:cTn id="103" dur="1" fill="hold">
                                          <p:stCondLst>
                                            <p:cond delay="0"/>
                                          </p:stCondLst>
                                        </p:cTn>
                                        <p:tgtEl>
                                          <p:spTgt spid="231"/>
                                        </p:tgtEl>
                                        <p:attrNameLst>
                                          <p:attrName>style.visibility</p:attrName>
                                        </p:attrNameLst>
                                      </p:cBhvr>
                                      <p:to>
                                        <p:strVal val="visible"/>
                                      </p:to>
                                    </p:set>
                                    <p:animEffect transition="in" filter="fade">
                                      <p:cBhvr>
                                        <p:cTn id="104" dur="500"/>
                                        <p:tgtEl>
                                          <p:spTgt spid="231"/>
                                        </p:tgtEl>
                                      </p:cBhvr>
                                    </p:animEffect>
                                  </p:childTnLst>
                                </p:cTn>
                              </p:par>
                              <p:par>
                                <p:cTn id="105" presetID="10" presetClass="entr" presetSubtype="0" fill="hold" grpId="0" nodeType="withEffect">
                                  <p:stCondLst>
                                    <p:cond delay="200"/>
                                  </p:stCondLst>
                                  <p:childTnLst>
                                    <p:set>
                                      <p:cBhvr>
                                        <p:cTn id="106" dur="1" fill="hold">
                                          <p:stCondLst>
                                            <p:cond delay="0"/>
                                          </p:stCondLst>
                                        </p:cTn>
                                        <p:tgtEl>
                                          <p:spTgt spid="214"/>
                                        </p:tgtEl>
                                        <p:attrNameLst>
                                          <p:attrName>style.visibility</p:attrName>
                                        </p:attrNameLst>
                                      </p:cBhvr>
                                      <p:to>
                                        <p:strVal val="visible"/>
                                      </p:to>
                                    </p:set>
                                    <p:animEffect transition="in" filter="fade">
                                      <p:cBhvr>
                                        <p:cTn id="107" dur="500"/>
                                        <p:tgtEl>
                                          <p:spTgt spid="214"/>
                                        </p:tgtEl>
                                      </p:cBhvr>
                                    </p:animEffect>
                                  </p:childTnLst>
                                </p:cTn>
                              </p:par>
                              <p:par>
                                <p:cTn id="108" presetID="10" presetClass="entr" presetSubtype="0" fill="hold" grpId="0" nodeType="withEffect">
                                  <p:stCondLst>
                                    <p:cond delay="200"/>
                                  </p:stCondLst>
                                  <p:childTnLst>
                                    <p:set>
                                      <p:cBhvr>
                                        <p:cTn id="109" dur="1" fill="hold">
                                          <p:stCondLst>
                                            <p:cond delay="0"/>
                                          </p:stCondLst>
                                        </p:cTn>
                                        <p:tgtEl>
                                          <p:spTgt spid="232"/>
                                        </p:tgtEl>
                                        <p:attrNameLst>
                                          <p:attrName>style.visibility</p:attrName>
                                        </p:attrNameLst>
                                      </p:cBhvr>
                                      <p:to>
                                        <p:strVal val="visible"/>
                                      </p:to>
                                    </p:set>
                                    <p:animEffect transition="in" filter="fade">
                                      <p:cBhvr>
                                        <p:cTn id="110" dur="500"/>
                                        <p:tgtEl>
                                          <p:spTgt spid="232"/>
                                        </p:tgtEl>
                                      </p:cBhvr>
                                    </p:animEffect>
                                  </p:childTnLst>
                                </p:cTn>
                              </p:par>
                              <p:par>
                                <p:cTn id="111" presetID="10" presetClass="entr" presetSubtype="0" fill="hold" grpId="0" nodeType="withEffect">
                                  <p:stCondLst>
                                    <p:cond delay="300"/>
                                  </p:stCondLst>
                                  <p:childTnLst>
                                    <p:set>
                                      <p:cBhvr>
                                        <p:cTn id="112" dur="1" fill="hold">
                                          <p:stCondLst>
                                            <p:cond delay="0"/>
                                          </p:stCondLst>
                                        </p:cTn>
                                        <p:tgtEl>
                                          <p:spTgt spid="213"/>
                                        </p:tgtEl>
                                        <p:attrNameLst>
                                          <p:attrName>style.visibility</p:attrName>
                                        </p:attrNameLst>
                                      </p:cBhvr>
                                      <p:to>
                                        <p:strVal val="visible"/>
                                      </p:to>
                                    </p:set>
                                    <p:animEffect transition="in" filter="fade">
                                      <p:cBhvr>
                                        <p:cTn id="113" dur="500"/>
                                        <p:tgtEl>
                                          <p:spTgt spid="213"/>
                                        </p:tgtEl>
                                      </p:cBhvr>
                                    </p:animEffect>
                                  </p:childTnLst>
                                </p:cTn>
                              </p:par>
                              <p:par>
                                <p:cTn id="114" presetID="10" presetClass="entr" presetSubtype="0" fill="hold" grpId="0" nodeType="withEffect">
                                  <p:stCondLst>
                                    <p:cond delay="300"/>
                                  </p:stCondLst>
                                  <p:childTnLst>
                                    <p:set>
                                      <p:cBhvr>
                                        <p:cTn id="115" dur="1" fill="hold">
                                          <p:stCondLst>
                                            <p:cond delay="0"/>
                                          </p:stCondLst>
                                        </p:cTn>
                                        <p:tgtEl>
                                          <p:spTgt spid="233"/>
                                        </p:tgtEl>
                                        <p:attrNameLst>
                                          <p:attrName>style.visibility</p:attrName>
                                        </p:attrNameLst>
                                      </p:cBhvr>
                                      <p:to>
                                        <p:strVal val="visible"/>
                                      </p:to>
                                    </p:set>
                                    <p:animEffect transition="in" filter="fade">
                                      <p:cBhvr>
                                        <p:cTn id="116" dur="500"/>
                                        <p:tgtEl>
                                          <p:spTgt spid="233"/>
                                        </p:tgtEl>
                                      </p:cBhvr>
                                    </p:animEffect>
                                  </p:childTnLst>
                                </p:cTn>
                              </p:par>
                              <p:par>
                                <p:cTn id="117" presetID="10" presetClass="entr" presetSubtype="0" fill="hold" grpId="0" nodeType="withEffect">
                                  <p:stCondLst>
                                    <p:cond delay="400"/>
                                  </p:stCondLst>
                                  <p:childTnLst>
                                    <p:set>
                                      <p:cBhvr>
                                        <p:cTn id="118" dur="1" fill="hold">
                                          <p:stCondLst>
                                            <p:cond delay="0"/>
                                          </p:stCondLst>
                                        </p:cTn>
                                        <p:tgtEl>
                                          <p:spTgt spid="224"/>
                                        </p:tgtEl>
                                        <p:attrNameLst>
                                          <p:attrName>style.visibility</p:attrName>
                                        </p:attrNameLst>
                                      </p:cBhvr>
                                      <p:to>
                                        <p:strVal val="visible"/>
                                      </p:to>
                                    </p:set>
                                    <p:animEffect transition="in" filter="fade">
                                      <p:cBhvr>
                                        <p:cTn id="119" dur="500"/>
                                        <p:tgtEl>
                                          <p:spTgt spid="224"/>
                                        </p:tgtEl>
                                      </p:cBhvr>
                                    </p:animEffect>
                                  </p:childTnLst>
                                </p:cTn>
                              </p:par>
                              <p:par>
                                <p:cTn id="120" presetID="10" presetClass="entr" presetSubtype="0" fill="hold" grpId="0" nodeType="withEffect">
                                  <p:stCondLst>
                                    <p:cond delay="400"/>
                                  </p:stCondLst>
                                  <p:childTnLst>
                                    <p:set>
                                      <p:cBhvr>
                                        <p:cTn id="121" dur="1" fill="hold">
                                          <p:stCondLst>
                                            <p:cond delay="0"/>
                                          </p:stCondLst>
                                        </p:cTn>
                                        <p:tgtEl>
                                          <p:spTgt spid="234"/>
                                        </p:tgtEl>
                                        <p:attrNameLst>
                                          <p:attrName>style.visibility</p:attrName>
                                        </p:attrNameLst>
                                      </p:cBhvr>
                                      <p:to>
                                        <p:strVal val="visible"/>
                                      </p:to>
                                    </p:set>
                                    <p:animEffect transition="in" filter="fade">
                                      <p:cBhvr>
                                        <p:cTn id="122" dur="500"/>
                                        <p:tgtEl>
                                          <p:spTgt spid="234"/>
                                        </p:tgtEl>
                                      </p:cBhvr>
                                    </p:animEffect>
                                  </p:childTnLst>
                                </p:cTn>
                              </p:par>
                              <p:par>
                                <p:cTn id="123" presetID="10" presetClass="entr" presetSubtype="0" fill="hold" grpId="0" nodeType="withEffect">
                                  <p:stCondLst>
                                    <p:cond delay="500"/>
                                  </p:stCondLst>
                                  <p:childTnLst>
                                    <p:set>
                                      <p:cBhvr>
                                        <p:cTn id="124" dur="1" fill="hold">
                                          <p:stCondLst>
                                            <p:cond delay="0"/>
                                          </p:stCondLst>
                                        </p:cTn>
                                        <p:tgtEl>
                                          <p:spTgt spid="212"/>
                                        </p:tgtEl>
                                        <p:attrNameLst>
                                          <p:attrName>style.visibility</p:attrName>
                                        </p:attrNameLst>
                                      </p:cBhvr>
                                      <p:to>
                                        <p:strVal val="visible"/>
                                      </p:to>
                                    </p:set>
                                    <p:animEffect transition="in" filter="fade">
                                      <p:cBhvr>
                                        <p:cTn id="125" dur="500"/>
                                        <p:tgtEl>
                                          <p:spTgt spid="212"/>
                                        </p:tgtEl>
                                      </p:cBhvr>
                                    </p:animEffect>
                                  </p:childTnLst>
                                </p:cTn>
                              </p:par>
                              <p:par>
                                <p:cTn id="126" presetID="10" presetClass="entr" presetSubtype="0" fill="hold" grpId="0" nodeType="withEffect">
                                  <p:stCondLst>
                                    <p:cond delay="500"/>
                                  </p:stCondLst>
                                  <p:childTnLst>
                                    <p:set>
                                      <p:cBhvr>
                                        <p:cTn id="127" dur="1" fill="hold">
                                          <p:stCondLst>
                                            <p:cond delay="0"/>
                                          </p:stCondLst>
                                        </p:cTn>
                                        <p:tgtEl>
                                          <p:spTgt spid="235"/>
                                        </p:tgtEl>
                                        <p:attrNameLst>
                                          <p:attrName>style.visibility</p:attrName>
                                        </p:attrNameLst>
                                      </p:cBhvr>
                                      <p:to>
                                        <p:strVal val="visible"/>
                                      </p:to>
                                    </p:set>
                                    <p:animEffect transition="in" filter="fade">
                                      <p:cBhvr>
                                        <p:cTn id="128" dur="500"/>
                                        <p:tgtEl>
                                          <p:spTgt spid="235"/>
                                        </p:tgtEl>
                                      </p:cBhvr>
                                    </p:animEffect>
                                  </p:childTnLst>
                                </p:cTn>
                              </p:par>
                              <p:par>
                                <p:cTn id="129" presetID="10" presetClass="entr" presetSubtype="0" fill="hold" grpId="0" nodeType="withEffect">
                                  <p:stCondLst>
                                    <p:cond delay="600"/>
                                  </p:stCondLst>
                                  <p:childTnLst>
                                    <p:set>
                                      <p:cBhvr>
                                        <p:cTn id="130" dur="1" fill="hold">
                                          <p:stCondLst>
                                            <p:cond delay="0"/>
                                          </p:stCondLst>
                                        </p:cTn>
                                        <p:tgtEl>
                                          <p:spTgt spid="223"/>
                                        </p:tgtEl>
                                        <p:attrNameLst>
                                          <p:attrName>style.visibility</p:attrName>
                                        </p:attrNameLst>
                                      </p:cBhvr>
                                      <p:to>
                                        <p:strVal val="visible"/>
                                      </p:to>
                                    </p:set>
                                    <p:animEffect transition="in" filter="fade">
                                      <p:cBhvr>
                                        <p:cTn id="131" dur="500"/>
                                        <p:tgtEl>
                                          <p:spTgt spid="223"/>
                                        </p:tgtEl>
                                      </p:cBhvr>
                                    </p:animEffect>
                                  </p:childTnLst>
                                </p:cTn>
                              </p:par>
                              <p:par>
                                <p:cTn id="132" presetID="10" presetClass="entr" presetSubtype="0" fill="hold" grpId="0" nodeType="withEffect">
                                  <p:stCondLst>
                                    <p:cond delay="600"/>
                                  </p:stCondLst>
                                  <p:childTnLst>
                                    <p:set>
                                      <p:cBhvr>
                                        <p:cTn id="133" dur="1" fill="hold">
                                          <p:stCondLst>
                                            <p:cond delay="0"/>
                                          </p:stCondLst>
                                        </p:cTn>
                                        <p:tgtEl>
                                          <p:spTgt spid="246"/>
                                        </p:tgtEl>
                                        <p:attrNameLst>
                                          <p:attrName>style.visibility</p:attrName>
                                        </p:attrNameLst>
                                      </p:cBhvr>
                                      <p:to>
                                        <p:strVal val="visible"/>
                                      </p:to>
                                    </p:set>
                                    <p:animEffect transition="in" filter="fade">
                                      <p:cBhvr>
                                        <p:cTn id="134" dur="500"/>
                                        <p:tgtEl>
                                          <p:spTgt spid="246"/>
                                        </p:tgtEl>
                                      </p:cBhvr>
                                    </p:animEffect>
                                  </p:childTnLst>
                                </p:cTn>
                              </p:par>
                              <p:par>
                                <p:cTn id="135" presetID="10" presetClass="entr" presetSubtype="0" fill="hold" grpId="0" nodeType="withEffect">
                                  <p:stCondLst>
                                    <p:cond delay="700"/>
                                  </p:stCondLst>
                                  <p:childTnLst>
                                    <p:set>
                                      <p:cBhvr>
                                        <p:cTn id="136" dur="1" fill="hold">
                                          <p:stCondLst>
                                            <p:cond delay="0"/>
                                          </p:stCondLst>
                                        </p:cTn>
                                        <p:tgtEl>
                                          <p:spTgt spid="211"/>
                                        </p:tgtEl>
                                        <p:attrNameLst>
                                          <p:attrName>style.visibility</p:attrName>
                                        </p:attrNameLst>
                                      </p:cBhvr>
                                      <p:to>
                                        <p:strVal val="visible"/>
                                      </p:to>
                                    </p:set>
                                    <p:animEffect transition="in" filter="fade">
                                      <p:cBhvr>
                                        <p:cTn id="137" dur="500"/>
                                        <p:tgtEl>
                                          <p:spTgt spid="211"/>
                                        </p:tgtEl>
                                      </p:cBhvr>
                                    </p:animEffect>
                                  </p:childTnLst>
                                </p:cTn>
                              </p:par>
                              <p:par>
                                <p:cTn id="138" presetID="10" presetClass="entr" presetSubtype="0" fill="hold" grpId="0" nodeType="withEffect">
                                  <p:stCondLst>
                                    <p:cond delay="700"/>
                                  </p:stCondLst>
                                  <p:childTnLst>
                                    <p:set>
                                      <p:cBhvr>
                                        <p:cTn id="139" dur="1" fill="hold">
                                          <p:stCondLst>
                                            <p:cond delay="0"/>
                                          </p:stCondLst>
                                        </p:cTn>
                                        <p:tgtEl>
                                          <p:spTgt spid="236"/>
                                        </p:tgtEl>
                                        <p:attrNameLst>
                                          <p:attrName>style.visibility</p:attrName>
                                        </p:attrNameLst>
                                      </p:cBhvr>
                                      <p:to>
                                        <p:strVal val="visible"/>
                                      </p:to>
                                    </p:set>
                                    <p:animEffect transition="in" filter="fade">
                                      <p:cBhvr>
                                        <p:cTn id="140" dur="500"/>
                                        <p:tgtEl>
                                          <p:spTgt spid="236"/>
                                        </p:tgtEl>
                                      </p:cBhvr>
                                    </p:animEffect>
                                  </p:childTnLst>
                                </p:cTn>
                              </p:par>
                              <p:par>
                                <p:cTn id="141" presetID="10" presetClass="entr" presetSubtype="0" fill="hold" grpId="0" nodeType="withEffect">
                                  <p:stCondLst>
                                    <p:cond delay="800"/>
                                  </p:stCondLst>
                                  <p:childTnLst>
                                    <p:set>
                                      <p:cBhvr>
                                        <p:cTn id="142" dur="1" fill="hold">
                                          <p:stCondLst>
                                            <p:cond delay="0"/>
                                          </p:stCondLst>
                                        </p:cTn>
                                        <p:tgtEl>
                                          <p:spTgt spid="222"/>
                                        </p:tgtEl>
                                        <p:attrNameLst>
                                          <p:attrName>style.visibility</p:attrName>
                                        </p:attrNameLst>
                                      </p:cBhvr>
                                      <p:to>
                                        <p:strVal val="visible"/>
                                      </p:to>
                                    </p:set>
                                    <p:animEffect transition="in" filter="fade">
                                      <p:cBhvr>
                                        <p:cTn id="143" dur="500"/>
                                        <p:tgtEl>
                                          <p:spTgt spid="222"/>
                                        </p:tgtEl>
                                      </p:cBhvr>
                                    </p:animEffect>
                                  </p:childTnLst>
                                </p:cTn>
                              </p:par>
                              <p:par>
                                <p:cTn id="144" presetID="10" presetClass="entr" presetSubtype="0" fill="hold" grpId="0" nodeType="withEffect">
                                  <p:stCondLst>
                                    <p:cond delay="800"/>
                                  </p:stCondLst>
                                  <p:childTnLst>
                                    <p:set>
                                      <p:cBhvr>
                                        <p:cTn id="145" dur="1" fill="hold">
                                          <p:stCondLst>
                                            <p:cond delay="0"/>
                                          </p:stCondLst>
                                        </p:cTn>
                                        <p:tgtEl>
                                          <p:spTgt spid="247"/>
                                        </p:tgtEl>
                                        <p:attrNameLst>
                                          <p:attrName>style.visibility</p:attrName>
                                        </p:attrNameLst>
                                      </p:cBhvr>
                                      <p:to>
                                        <p:strVal val="visible"/>
                                      </p:to>
                                    </p:set>
                                    <p:animEffect transition="in" filter="fade">
                                      <p:cBhvr>
                                        <p:cTn id="146" dur="500"/>
                                        <p:tgtEl>
                                          <p:spTgt spid="247"/>
                                        </p:tgtEl>
                                      </p:cBhvr>
                                    </p:animEffect>
                                  </p:childTnLst>
                                </p:cTn>
                              </p:par>
                              <p:par>
                                <p:cTn id="147" presetID="10" presetClass="entr" presetSubtype="0" fill="hold" grpId="0" nodeType="withEffect">
                                  <p:stCondLst>
                                    <p:cond delay="900"/>
                                  </p:stCondLst>
                                  <p:childTnLst>
                                    <p:set>
                                      <p:cBhvr>
                                        <p:cTn id="148" dur="1" fill="hold">
                                          <p:stCondLst>
                                            <p:cond delay="0"/>
                                          </p:stCondLst>
                                        </p:cTn>
                                        <p:tgtEl>
                                          <p:spTgt spid="228"/>
                                        </p:tgtEl>
                                        <p:attrNameLst>
                                          <p:attrName>style.visibility</p:attrName>
                                        </p:attrNameLst>
                                      </p:cBhvr>
                                      <p:to>
                                        <p:strVal val="visible"/>
                                      </p:to>
                                    </p:set>
                                    <p:animEffect transition="in" filter="fade">
                                      <p:cBhvr>
                                        <p:cTn id="149" dur="500"/>
                                        <p:tgtEl>
                                          <p:spTgt spid="228"/>
                                        </p:tgtEl>
                                      </p:cBhvr>
                                    </p:animEffect>
                                  </p:childTnLst>
                                </p:cTn>
                              </p:par>
                              <p:par>
                                <p:cTn id="150" presetID="10" presetClass="entr" presetSubtype="0" fill="hold" grpId="0" nodeType="withEffect">
                                  <p:stCondLst>
                                    <p:cond delay="900"/>
                                  </p:stCondLst>
                                  <p:childTnLst>
                                    <p:set>
                                      <p:cBhvr>
                                        <p:cTn id="151" dur="1" fill="hold">
                                          <p:stCondLst>
                                            <p:cond delay="0"/>
                                          </p:stCondLst>
                                        </p:cTn>
                                        <p:tgtEl>
                                          <p:spTgt spid="237"/>
                                        </p:tgtEl>
                                        <p:attrNameLst>
                                          <p:attrName>style.visibility</p:attrName>
                                        </p:attrNameLst>
                                      </p:cBhvr>
                                      <p:to>
                                        <p:strVal val="visible"/>
                                      </p:to>
                                    </p:set>
                                    <p:animEffect transition="in" filter="fade">
                                      <p:cBhvr>
                                        <p:cTn id="152" dur="500"/>
                                        <p:tgtEl>
                                          <p:spTgt spid="237"/>
                                        </p:tgtEl>
                                      </p:cBhvr>
                                    </p:animEffect>
                                  </p:childTnLst>
                                </p:cTn>
                              </p:par>
                              <p:par>
                                <p:cTn id="153" presetID="10" presetClass="entr" presetSubtype="0" fill="hold" grpId="0" nodeType="withEffect">
                                  <p:stCondLst>
                                    <p:cond delay="1000"/>
                                  </p:stCondLst>
                                  <p:childTnLst>
                                    <p:set>
                                      <p:cBhvr>
                                        <p:cTn id="154" dur="1" fill="hold">
                                          <p:stCondLst>
                                            <p:cond delay="0"/>
                                          </p:stCondLst>
                                        </p:cTn>
                                        <p:tgtEl>
                                          <p:spTgt spid="221"/>
                                        </p:tgtEl>
                                        <p:attrNameLst>
                                          <p:attrName>style.visibility</p:attrName>
                                        </p:attrNameLst>
                                      </p:cBhvr>
                                      <p:to>
                                        <p:strVal val="visible"/>
                                      </p:to>
                                    </p:set>
                                    <p:animEffect transition="in" filter="fade">
                                      <p:cBhvr>
                                        <p:cTn id="155" dur="500"/>
                                        <p:tgtEl>
                                          <p:spTgt spid="221"/>
                                        </p:tgtEl>
                                      </p:cBhvr>
                                    </p:animEffect>
                                  </p:childTnLst>
                                </p:cTn>
                              </p:par>
                              <p:par>
                                <p:cTn id="156" presetID="10" presetClass="entr" presetSubtype="0" fill="hold" grpId="0" nodeType="withEffect">
                                  <p:stCondLst>
                                    <p:cond delay="1000"/>
                                  </p:stCondLst>
                                  <p:childTnLst>
                                    <p:set>
                                      <p:cBhvr>
                                        <p:cTn id="157" dur="1" fill="hold">
                                          <p:stCondLst>
                                            <p:cond delay="0"/>
                                          </p:stCondLst>
                                        </p:cTn>
                                        <p:tgtEl>
                                          <p:spTgt spid="248"/>
                                        </p:tgtEl>
                                        <p:attrNameLst>
                                          <p:attrName>style.visibility</p:attrName>
                                        </p:attrNameLst>
                                      </p:cBhvr>
                                      <p:to>
                                        <p:strVal val="visible"/>
                                      </p:to>
                                    </p:set>
                                    <p:animEffect transition="in" filter="fade">
                                      <p:cBhvr>
                                        <p:cTn id="158" dur="500"/>
                                        <p:tgtEl>
                                          <p:spTgt spid="248"/>
                                        </p:tgtEl>
                                      </p:cBhvr>
                                    </p:animEffect>
                                  </p:childTnLst>
                                </p:cTn>
                              </p:par>
                              <p:par>
                                <p:cTn id="159" presetID="10" presetClass="entr" presetSubtype="0" fill="hold" grpId="0" nodeType="withEffect">
                                  <p:stCondLst>
                                    <p:cond delay="1100"/>
                                  </p:stCondLst>
                                  <p:childTnLst>
                                    <p:set>
                                      <p:cBhvr>
                                        <p:cTn id="160" dur="1" fill="hold">
                                          <p:stCondLst>
                                            <p:cond delay="0"/>
                                          </p:stCondLst>
                                        </p:cTn>
                                        <p:tgtEl>
                                          <p:spTgt spid="227"/>
                                        </p:tgtEl>
                                        <p:attrNameLst>
                                          <p:attrName>style.visibility</p:attrName>
                                        </p:attrNameLst>
                                      </p:cBhvr>
                                      <p:to>
                                        <p:strVal val="visible"/>
                                      </p:to>
                                    </p:set>
                                    <p:animEffect transition="in" filter="fade">
                                      <p:cBhvr>
                                        <p:cTn id="161" dur="500"/>
                                        <p:tgtEl>
                                          <p:spTgt spid="227"/>
                                        </p:tgtEl>
                                      </p:cBhvr>
                                    </p:animEffect>
                                  </p:childTnLst>
                                </p:cTn>
                              </p:par>
                              <p:par>
                                <p:cTn id="162" presetID="10" presetClass="entr" presetSubtype="0" fill="hold" grpId="0" nodeType="withEffect">
                                  <p:stCondLst>
                                    <p:cond delay="1100"/>
                                  </p:stCondLst>
                                  <p:childTnLst>
                                    <p:set>
                                      <p:cBhvr>
                                        <p:cTn id="163" dur="1" fill="hold">
                                          <p:stCondLst>
                                            <p:cond delay="0"/>
                                          </p:stCondLst>
                                        </p:cTn>
                                        <p:tgtEl>
                                          <p:spTgt spid="258"/>
                                        </p:tgtEl>
                                        <p:attrNameLst>
                                          <p:attrName>style.visibility</p:attrName>
                                        </p:attrNameLst>
                                      </p:cBhvr>
                                      <p:to>
                                        <p:strVal val="visible"/>
                                      </p:to>
                                    </p:set>
                                    <p:animEffect transition="in" filter="fade">
                                      <p:cBhvr>
                                        <p:cTn id="164" dur="500"/>
                                        <p:tgtEl>
                                          <p:spTgt spid="258"/>
                                        </p:tgtEl>
                                      </p:cBhvr>
                                    </p:animEffect>
                                  </p:childTnLst>
                                </p:cTn>
                              </p:par>
                              <p:par>
                                <p:cTn id="165" presetID="10" presetClass="entr" presetSubtype="0" fill="hold" grpId="0" nodeType="withEffect">
                                  <p:stCondLst>
                                    <p:cond delay="1200"/>
                                  </p:stCondLst>
                                  <p:childTnLst>
                                    <p:set>
                                      <p:cBhvr>
                                        <p:cTn id="166" dur="1" fill="hold">
                                          <p:stCondLst>
                                            <p:cond delay="0"/>
                                          </p:stCondLst>
                                        </p:cTn>
                                        <p:tgtEl>
                                          <p:spTgt spid="210"/>
                                        </p:tgtEl>
                                        <p:attrNameLst>
                                          <p:attrName>style.visibility</p:attrName>
                                        </p:attrNameLst>
                                      </p:cBhvr>
                                      <p:to>
                                        <p:strVal val="visible"/>
                                      </p:to>
                                    </p:set>
                                    <p:animEffect transition="in" filter="fade">
                                      <p:cBhvr>
                                        <p:cTn id="167" dur="500"/>
                                        <p:tgtEl>
                                          <p:spTgt spid="210"/>
                                        </p:tgtEl>
                                      </p:cBhvr>
                                    </p:animEffect>
                                  </p:childTnLst>
                                </p:cTn>
                              </p:par>
                              <p:par>
                                <p:cTn id="168" presetID="10" presetClass="entr" presetSubtype="0" fill="hold" grpId="0" nodeType="withEffect">
                                  <p:stCondLst>
                                    <p:cond delay="1200"/>
                                  </p:stCondLst>
                                  <p:childTnLst>
                                    <p:set>
                                      <p:cBhvr>
                                        <p:cTn id="169" dur="1" fill="hold">
                                          <p:stCondLst>
                                            <p:cond delay="0"/>
                                          </p:stCondLst>
                                        </p:cTn>
                                        <p:tgtEl>
                                          <p:spTgt spid="238"/>
                                        </p:tgtEl>
                                        <p:attrNameLst>
                                          <p:attrName>style.visibility</p:attrName>
                                        </p:attrNameLst>
                                      </p:cBhvr>
                                      <p:to>
                                        <p:strVal val="visible"/>
                                      </p:to>
                                    </p:set>
                                    <p:animEffect transition="in" filter="fade">
                                      <p:cBhvr>
                                        <p:cTn id="170" dur="500"/>
                                        <p:tgtEl>
                                          <p:spTgt spid="238"/>
                                        </p:tgtEl>
                                      </p:cBhvr>
                                    </p:animEffect>
                                  </p:childTnLst>
                                </p:cTn>
                              </p:par>
                              <p:par>
                                <p:cTn id="171" presetID="10" presetClass="entr" presetSubtype="0" fill="hold" grpId="0" nodeType="withEffect">
                                  <p:stCondLst>
                                    <p:cond delay="1300"/>
                                  </p:stCondLst>
                                  <p:childTnLst>
                                    <p:set>
                                      <p:cBhvr>
                                        <p:cTn id="172" dur="1" fill="hold">
                                          <p:stCondLst>
                                            <p:cond delay="0"/>
                                          </p:stCondLst>
                                        </p:cTn>
                                        <p:tgtEl>
                                          <p:spTgt spid="226"/>
                                        </p:tgtEl>
                                        <p:attrNameLst>
                                          <p:attrName>style.visibility</p:attrName>
                                        </p:attrNameLst>
                                      </p:cBhvr>
                                      <p:to>
                                        <p:strVal val="visible"/>
                                      </p:to>
                                    </p:set>
                                    <p:animEffect transition="in" filter="fade">
                                      <p:cBhvr>
                                        <p:cTn id="173" dur="500"/>
                                        <p:tgtEl>
                                          <p:spTgt spid="226"/>
                                        </p:tgtEl>
                                      </p:cBhvr>
                                    </p:animEffect>
                                  </p:childTnLst>
                                </p:cTn>
                              </p:par>
                              <p:par>
                                <p:cTn id="174" presetID="10" presetClass="entr" presetSubtype="0" fill="hold" grpId="0" nodeType="withEffect">
                                  <p:stCondLst>
                                    <p:cond delay="1300"/>
                                  </p:stCondLst>
                                  <p:childTnLst>
                                    <p:set>
                                      <p:cBhvr>
                                        <p:cTn id="175" dur="1" fill="hold">
                                          <p:stCondLst>
                                            <p:cond delay="0"/>
                                          </p:stCondLst>
                                        </p:cTn>
                                        <p:tgtEl>
                                          <p:spTgt spid="254"/>
                                        </p:tgtEl>
                                        <p:attrNameLst>
                                          <p:attrName>style.visibility</p:attrName>
                                        </p:attrNameLst>
                                      </p:cBhvr>
                                      <p:to>
                                        <p:strVal val="visible"/>
                                      </p:to>
                                    </p:set>
                                    <p:animEffect transition="in" filter="fade">
                                      <p:cBhvr>
                                        <p:cTn id="176" dur="500"/>
                                        <p:tgtEl>
                                          <p:spTgt spid="254"/>
                                        </p:tgtEl>
                                      </p:cBhvr>
                                    </p:animEffect>
                                  </p:childTnLst>
                                </p:cTn>
                              </p:par>
                              <p:par>
                                <p:cTn id="177" presetID="10" presetClass="entr" presetSubtype="0" fill="hold" grpId="0" nodeType="withEffect">
                                  <p:stCondLst>
                                    <p:cond delay="1400"/>
                                  </p:stCondLst>
                                  <p:childTnLst>
                                    <p:set>
                                      <p:cBhvr>
                                        <p:cTn id="178" dur="1" fill="hold">
                                          <p:stCondLst>
                                            <p:cond delay="0"/>
                                          </p:stCondLst>
                                        </p:cTn>
                                        <p:tgtEl>
                                          <p:spTgt spid="220"/>
                                        </p:tgtEl>
                                        <p:attrNameLst>
                                          <p:attrName>style.visibility</p:attrName>
                                        </p:attrNameLst>
                                      </p:cBhvr>
                                      <p:to>
                                        <p:strVal val="visible"/>
                                      </p:to>
                                    </p:set>
                                    <p:animEffect transition="in" filter="fade">
                                      <p:cBhvr>
                                        <p:cTn id="179" dur="500"/>
                                        <p:tgtEl>
                                          <p:spTgt spid="220"/>
                                        </p:tgtEl>
                                      </p:cBhvr>
                                    </p:animEffect>
                                  </p:childTnLst>
                                </p:cTn>
                              </p:par>
                              <p:par>
                                <p:cTn id="180" presetID="10" presetClass="entr" presetSubtype="0" fill="hold" grpId="0" nodeType="withEffect">
                                  <p:stCondLst>
                                    <p:cond delay="1400"/>
                                  </p:stCondLst>
                                  <p:childTnLst>
                                    <p:set>
                                      <p:cBhvr>
                                        <p:cTn id="181" dur="1" fill="hold">
                                          <p:stCondLst>
                                            <p:cond delay="0"/>
                                          </p:stCondLst>
                                        </p:cTn>
                                        <p:tgtEl>
                                          <p:spTgt spid="249"/>
                                        </p:tgtEl>
                                        <p:attrNameLst>
                                          <p:attrName>style.visibility</p:attrName>
                                        </p:attrNameLst>
                                      </p:cBhvr>
                                      <p:to>
                                        <p:strVal val="visible"/>
                                      </p:to>
                                    </p:set>
                                    <p:animEffect transition="in" filter="fade">
                                      <p:cBhvr>
                                        <p:cTn id="182" dur="500"/>
                                        <p:tgtEl>
                                          <p:spTgt spid="249"/>
                                        </p:tgtEl>
                                      </p:cBhvr>
                                    </p:animEffect>
                                  </p:childTnLst>
                                </p:cTn>
                              </p:par>
                              <p:par>
                                <p:cTn id="183" presetID="10" presetClass="entr" presetSubtype="0" fill="hold" grpId="0" nodeType="withEffect">
                                  <p:stCondLst>
                                    <p:cond delay="1500"/>
                                  </p:stCondLst>
                                  <p:childTnLst>
                                    <p:set>
                                      <p:cBhvr>
                                        <p:cTn id="184" dur="1" fill="hold">
                                          <p:stCondLst>
                                            <p:cond delay="0"/>
                                          </p:stCondLst>
                                        </p:cTn>
                                        <p:tgtEl>
                                          <p:spTgt spid="225"/>
                                        </p:tgtEl>
                                        <p:attrNameLst>
                                          <p:attrName>style.visibility</p:attrName>
                                        </p:attrNameLst>
                                      </p:cBhvr>
                                      <p:to>
                                        <p:strVal val="visible"/>
                                      </p:to>
                                    </p:set>
                                    <p:animEffect transition="in" filter="fade">
                                      <p:cBhvr>
                                        <p:cTn id="185" dur="500"/>
                                        <p:tgtEl>
                                          <p:spTgt spid="225"/>
                                        </p:tgtEl>
                                      </p:cBhvr>
                                    </p:animEffect>
                                  </p:childTnLst>
                                </p:cTn>
                              </p:par>
                              <p:par>
                                <p:cTn id="186" presetID="10" presetClass="entr" presetSubtype="0" fill="hold" grpId="0" nodeType="withEffect">
                                  <p:stCondLst>
                                    <p:cond delay="1500"/>
                                  </p:stCondLst>
                                  <p:childTnLst>
                                    <p:set>
                                      <p:cBhvr>
                                        <p:cTn id="187" dur="1" fill="hold">
                                          <p:stCondLst>
                                            <p:cond delay="0"/>
                                          </p:stCondLst>
                                        </p:cTn>
                                        <p:tgtEl>
                                          <p:spTgt spid="255"/>
                                        </p:tgtEl>
                                        <p:attrNameLst>
                                          <p:attrName>style.visibility</p:attrName>
                                        </p:attrNameLst>
                                      </p:cBhvr>
                                      <p:to>
                                        <p:strVal val="visible"/>
                                      </p:to>
                                    </p:set>
                                    <p:animEffect transition="in" filter="fade">
                                      <p:cBhvr>
                                        <p:cTn id="188" dur="500"/>
                                        <p:tgtEl>
                                          <p:spTgt spid="255"/>
                                        </p:tgtEl>
                                      </p:cBhvr>
                                    </p:animEffect>
                                  </p:childTnLst>
                                </p:cTn>
                              </p:par>
                              <p:par>
                                <p:cTn id="189" presetID="10" presetClass="entr" presetSubtype="0" fill="hold" grpId="0" nodeType="withEffect">
                                  <p:stCondLst>
                                    <p:cond delay="1600"/>
                                  </p:stCondLst>
                                  <p:childTnLst>
                                    <p:set>
                                      <p:cBhvr>
                                        <p:cTn id="190" dur="1" fill="hold">
                                          <p:stCondLst>
                                            <p:cond delay="0"/>
                                          </p:stCondLst>
                                        </p:cTn>
                                        <p:tgtEl>
                                          <p:spTgt spid="209"/>
                                        </p:tgtEl>
                                        <p:attrNameLst>
                                          <p:attrName>style.visibility</p:attrName>
                                        </p:attrNameLst>
                                      </p:cBhvr>
                                      <p:to>
                                        <p:strVal val="visible"/>
                                      </p:to>
                                    </p:set>
                                    <p:animEffect transition="in" filter="fade">
                                      <p:cBhvr>
                                        <p:cTn id="191" dur="500"/>
                                        <p:tgtEl>
                                          <p:spTgt spid="209"/>
                                        </p:tgtEl>
                                      </p:cBhvr>
                                    </p:animEffect>
                                  </p:childTnLst>
                                </p:cTn>
                              </p:par>
                              <p:par>
                                <p:cTn id="192" presetID="10" presetClass="entr" presetSubtype="0" fill="hold" grpId="0" nodeType="withEffect">
                                  <p:stCondLst>
                                    <p:cond delay="1600"/>
                                  </p:stCondLst>
                                  <p:childTnLst>
                                    <p:set>
                                      <p:cBhvr>
                                        <p:cTn id="193" dur="1" fill="hold">
                                          <p:stCondLst>
                                            <p:cond delay="0"/>
                                          </p:stCondLst>
                                        </p:cTn>
                                        <p:tgtEl>
                                          <p:spTgt spid="239"/>
                                        </p:tgtEl>
                                        <p:attrNameLst>
                                          <p:attrName>style.visibility</p:attrName>
                                        </p:attrNameLst>
                                      </p:cBhvr>
                                      <p:to>
                                        <p:strVal val="visible"/>
                                      </p:to>
                                    </p:set>
                                    <p:animEffect transition="in" filter="fade">
                                      <p:cBhvr>
                                        <p:cTn id="194" dur="500"/>
                                        <p:tgtEl>
                                          <p:spTgt spid="239"/>
                                        </p:tgtEl>
                                      </p:cBhvr>
                                    </p:animEffect>
                                  </p:childTnLst>
                                </p:cTn>
                              </p:par>
                              <p:par>
                                <p:cTn id="195" presetID="10" presetClass="entr" presetSubtype="0" fill="hold" grpId="0" nodeType="withEffect">
                                  <p:stCondLst>
                                    <p:cond delay="1700"/>
                                  </p:stCondLst>
                                  <p:childTnLst>
                                    <p:set>
                                      <p:cBhvr>
                                        <p:cTn id="196" dur="1" fill="hold">
                                          <p:stCondLst>
                                            <p:cond delay="0"/>
                                          </p:stCondLst>
                                        </p:cTn>
                                        <p:tgtEl>
                                          <p:spTgt spid="229"/>
                                        </p:tgtEl>
                                        <p:attrNameLst>
                                          <p:attrName>style.visibility</p:attrName>
                                        </p:attrNameLst>
                                      </p:cBhvr>
                                      <p:to>
                                        <p:strVal val="visible"/>
                                      </p:to>
                                    </p:set>
                                    <p:animEffect transition="in" filter="fade">
                                      <p:cBhvr>
                                        <p:cTn id="197" dur="500"/>
                                        <p:tgtEl>
                                          <p:spTgt spid="229"/>
                                        </p:tgtEl>
                                      </p:cBhvr>
                                    </p:animEffect>
                                  </p:childTnLst>
                                </p:cTn>
                              </p:par>
                              <p:par>
                                <p:cTn id="198" presetID="10" presetClass="entr" presetSubtype="0" fill="hold" grpId="0" nodeType="withEffect">
                                  <p:stCondLst>
                                    <p:cond delay="1700"/>
                                  </p:stCondLst>
                                  <p:childTnLst>
                                    <p:set>
                                      <p:cBhvr>
                                        <p:cTn id="199" dur="1" fill="hold">
                                          <p:stCondLst>
                                            <p:cond delay="0"/>
                                          </p:stCondLst>
                                        </p:cTn>
                                        <p:tgtEl>
                                          <p:spTgt spid="256"/>
                                        </p:tgtEl>
                                        <p:attrNameLst>
                                          <p:attrName>style.visibility</p:attrName>
                                        </p:attrNameLst>
                                      </p:cBhvr>
                                      <p:to>
                                        <p:strVal val="visible"/>
                                      </p:to>
                                    </p:set>
                                    <p:animEffect transition="in" filter="fade">
                                      <p:cBhvr>
                                        <p:cTn id="200" dur="500"/>
                                        <p:tgtEl>
                                          <p:spTgt spid="256"/>
                                        </p:tgtEl>
                                      </p:cBhvr>
                                    </p:animEffect>
                                  </p:childTnLst>
                                </p:cTn>
                              </p:par>
                              <p:par>
                                <p:cTn id="201" presetID="10" presetClass="entr" presetSubtype="0" fill="hold" grpId="0" nodeType="withEffect">
                                  <p:stCondLst>
                                    <p:cond delay="1800"/>
                                  </p:stCondLst>
                                  <p:childTnLst>
                                    <p:set>
                                      <p:cBhvr>
                                        <p:cTn id="202" dur="1" fill="hold">
                                          <p:stCondLst>
                                            <p:cond delay="0"/>
                                          </p:stCondLst>
                                        </p:cTn>
                                        <p:tgtEl>
                                          <p:spTgt spid="219"/>
                                        </p:tgtEl>
                                        <p:attrNameLst>
                                          <p:attrName>style.visibility</p:attrName>
                                        </p:attrNameLst>
                                      </p:cBhvr>
                                      <p:to>
                                        <p:strVal val="visible"/>
                                      </p:to>
                                    </p:set>
                                    <p:animEffect transition="in" filter="fade">
                                      <p:cBhvr>
                                        <p:cTn id="203" dur="500"/>
                                        <p:tgtEl>
                                          <p:spTgt spid="219"/>
                                        </p:tgtEl>
                                      </p:cBhvr>
                                    </p:animEffect>
                                  </p:childTnLst>
                                </p:cTn>
                              </p:par>
                              <p:par>
                                <p:cTn id="204" presetID="10" presetClass="entr" presetSubtype="0" fill="hold" grpId="0" nodeType="withEffect">
                                  <p:stCondLst>
                                    <p:cond delay="1800"/>
                                  </p:stCondLst>
                                  <p:childTnLst>
                                    <p:set>
                                      <p:cBhvr>
                                        <p:cTn id="205" dur="1" fill="hold">
                                          <p:stCondLst>
                                            <p:cond delay="0"/>
                                          </p:stCondLst>
                                        </p:cTn>
                                        <p:tgtEl>
                                          <p:spTgt spid="250"/>
                                        </p:tgtEl>
                                        <p:attrNameLst>
                                          <p:attrName>style.visibility</p:attrName>
                                        </p:attrNameLst>
                                      </p:cBhvr>
                                      <p:to>
                                        <p:strVal val="visible"/>
                                      </p:to>
                                    </p:set>
                                    <p:animEffect transition="in" filter="fade">
                                      <p:cBhvr>
                                        <p:cTn id="206" dur="500"/>
                                        <p:tgtEl>
                                          <p:spTgt spid="250"/>
                                        </p:tgtEl>
                                      </p:cBhvr>
                                    </p:animEffect>
                                  </p:childTnLst>
                                </p:cTn>
                              </p:par>
                              <p:par>
                                <p:cTn id="207" presetID="10" presetClass="entr" presetSubtype="0" fill="hold" grpId="0" nodeType="withEffect">
                                  <p:stCondLst>
                                    <p:cond delay="1900"/>
                                  </p:stCondLst>
                                  <p:childTnLst>
                                    <p:set>
                                      <p:cBhvr>
                                        <p:cTn id="208" dur="1" fill="hold">
                                          <p:stCondLst>
                                            <p:cond delay="0"/>
                                          </p:stCondLst>
                                        </p:cTn>
                                        <p:tgtEl>
                                          <p:spTgt spid="208"/>
                                        </p:tgtEl>
                                        <p:attrNameLst>
                                          <p:attrName>style.visibility</p:attrName>
                                        </p:attrNameLst>
                                      </p:cBhvr>
                                      <p:to>
                                        <p:strVal val="visible"/>
                                      </p:to>
                                    </p:set>
                                    <p:animEffect transition="in" filter="fade">
                                      <p:cBhvr>
                                        <p:cTn id="209" dur="500"/>
                                        <p:tgtEl>
                                          <p:spTgt spid="208"/>
                                        </p:tgtEl>
                                      </p:cBhvr>
                                    </p:animEffect>
                                  </p:childTnLst>
                                </p:cTn>
                              </p:par>
                              <p:par>
                                <p:cTn id="210" presetID="10" presetClass="entr" presetSubtype="0" fill="hold" grpId="0" nodeType="withEffect">
                                  <p:stCondLst>
                                    <p:cond delay="1900"/>
                                  </p:stCondLst>
                                  <p:childTnLst>
                                    <p:set>
                                      <p:cBhvr>
                                        <p:cTn id="211" dur="1" fill="hold">
                                          <p:stCondLst>
                                            <p:cond delay="0"/>
                                          </p:stCondLst>
                                        </p:cTn>
                                        <p:tgtEl>
                                          <p:spTgt spid="257"/>
                                        </p:tgtEl>
                                        <p:attrNameLst>
                                          <p:attrName>style.visibility</p:attrName>
                                        </p:attrNameLst>
                                      </p:cBhvr>
                                      <p:to>
                                        <p:strVal val="visible"/>
                                      </p:to>
                                    </p:set>
                                    <p:animEffect transition="in" filter="fade">
                                      <p:cBhvr>
                                        <p:cTn id="212" dur="500"/>
                                        <p:tgtEl>
                                          <p:spTgt spid="257"/>
                                        </p:tgtEl>
                                      </p:cBhvr>
                                    </p:animEffect>
                                  </p:childTnLst>
                                </p:cTn>
                              </p:par>
                              <p:par>
                                <p:cTn id="213" presetID="10" presetClass="entr" presetSubtype="0" fill="hold" grpId="0" nodeType="withEffect">
                                  <p:stCondLst>
                                    <p:cond delay="2000"/>
                                  </p:stCondLst>
                                  <p:childTnLst>
                                    <p:set>
                                      <p:cBhvr>
                                        <p:cTn id="214" dur="1" fill="hold">
                                          <p:stCondLst>
                                            <p:cond delay="0"/>
                                          </p:stCondLst>
                                        </p:cTn>
                                        <p:tgtEl>
                                          <p:spTgt spid="218"/>
                                        </p:tgtEl>
                                        <p:attrNameLst>
                                          <p:attrName>style.visibility</p:attrName>
                                        </p:attrNameLst>
                                      </p:cBhvr>
                                      <p:to>
                                        <p:strVal val="visible"/>
                                      </p:to>
                                    </p:set>
                                    <p:animEffect transition="in" filter="fade">
                                      <p:cBhvr>
                                        <p:cTn id="215" dur="500"/>
                                        <p:tgtEl>
                                          <p:spTgt spid="218"/>
                                        </p:tgtEl>
                                      </p:cBhvr>
                                    </p:animEffect>
                                  </p:childTnLst>
                                </p:cTn>
                              </p:par>
                              <p:par>
                                <p:cTn id="216" presetID="10" presetClass="entr" presetSubtype="0" fill="hold" grpId="0" nodeType="withEffect">
                                  <p:stCondLst>
                                    <p:cond delay="2000"/>
                                  </p:stCondLst>
                                  <p:childTnLst>
                                    <p:set>
                                      <p:cBhvr>
                                        <p:cTn id="217" dur="1" fill="hold">
                                          <p:stCondLst>
                                            <p:cond delay="0"/>
                                          </p:stCondLst>
                                        </p:cTn>
                                        <p:tgtEl>
                                          <p:spTgt spid="251"/>
                                        </p:tgtEl>
                                        <p:attrNameLst>
                                          <p:attrName>style.visibility</p:attrName>
                                        </p:attrNameLst>
                                      </p:cBhvr>
                                      <p:to>
                                        <p:strVal val="visible"/>
                                      </p:to>
                                    </p:set>
                                    <p:animEffect transition="in" filter="fade">
                                      <p:cBhvr>
                                        <p:cTn id="218" dur="500"/>
                                        <p:tgtEl>
                                          <p:spTgt spid="251"/>
                                        </p:tgtEl>
                                      </p:cBhvr>
                                    </p:animEffect>
                                  </p:childTnLst>
                                </p:cTn>
                              </p:par>
                              <p:par>
                                <p:cTn id="219" presetID="10" presetClass="entr" presetSubtype="0" fill="hold" grpId="0" nodeType="withEffect">
                                  <p:stCondLst>
                                    <p:cond delay="2100"/>
                                  </p:stCondLst>
                                  <p:childTnLst>
                                    <p:set>
                                      <p:cBhvr>
                                        <p:cTn id="220" dur="1" fill="hold">
                                          <p:stCondLst>
                                            <p:cond delay="0"/>
                                          </p:stCondLst>
                                        </p:cTn>
                                        <p:tgtEl>
                                          <p:spTgt spid="207"/>
                                        </p:tgtEl>
                                        <p:attrNameLst>
                                          <p:attrName>style.visibility</p:attrName>
                                        </p:attrNameLst>
                                      </p:cBhvr>
                                      <p:to>
                                        <p:strVal val="visible"/>
                                      </p:to>
                                    </p:set>
                                    <p:animEffect transition="in" filter="fade">
                                      <p:cBhvr>
                                        <p:cTn id="221" dur="500"/>
                                        <p:tgtEl>
                                          <p:spTgt spid="207"/>
                                        </p:tgtEl>
                                      </p:cBhvr>
                                    </p:animEffect>
                                  </p:childTnLst>
                                </p:cTn>
                              </p:par>
                              <p:par>
                                <p:cTn id="222" presetID="10" presetClass="entr" presetSubtype="0" fill="hold" grpId="0" nodeType="withEffect">
                                  <p:stCondLst>
                                    <p:cond delay="2100"/>
                                  </p:stCondLst>
                                  <p:childTnLst>
                                    <p:set>
                                      <p:cBhvr>
                                        <p:cTn id="223" dur="1" fill="hold">
                                          <p:stCondLst>
                                            <p:cond delay="0"/>
                                          </p:stCondLst>
                                        </p:cTn>
                                        <p:tgtEl>
                                          <p:spTgt spid="240"/>
                                        </p:tgtEl>
                                        <p:attrNameLst>
                                          <p:attrName>style.visibility</p:attrName>
                                        </p:attrNameLst>
                                      </p:cBhvr>
                                      <p:to>
                                        <p:strVal val="visible"/>
                                      </p:to>
                                    </p:set>
                                    <p:animEffect transition="in" filter="fade">
                                      <p:cBhvr>
                                        <p:cTn id="224" dur="500"/>
                                        <p:tgtEl>
                                          <p:spTgt spid="240"/>
                                        </p:tgtEl>
                                      </p:cBhvr>
                                    </p:animEffect>
                                  </p:childTnLst>
                                </p:cTn>
                              </p:par>
                              <p:par>
                                <p:cTn id="225" presetID="10" presetClass="entr" presetSubtype="0" fill="hold" grpId="0" nodeType="withEffect">
                                  <p:stCondLst>
                                    <p:cond delay="2200"/>
                                  </p:stCondLst>
                                  <p:childTnLst>
                                    <p:set>
                                      <p:cBhvr>
                                        <p:cTn id="226" dur="1" fill="hold">
                                          <p:stCondLst>
                                            <p:cond delay="0"/>
                                          </p:stCondLst>
                                        </p:cTn>
                                        <p:tgtEl>
                                          <p:spTgt spid="217"/>
                                        </p:tgtEl>
                                        <p:attrNameLst>
                                          <p:attrName>style.visibility</p:attrName>
                                        </p:attrNameLst>
                                      </p:cBhvr>
                                      <p:to>
                                        <p:strVal val="visible"/>
                                      </p:to>
                                    </p:set>
                                    <p:animEffect transition="in" filter="fade">
                                      <p:cBhvr>
                                        <p:cTn id="227" dur="500"/>
                                        <p:tgtEl>
                                          <p:spTgt spid="217"/>
                                        </p:tgtEl>
                                      </p:cBhvr>
                                    </p:animEffect>
                                  </p:childTnLst>
                                </p:cTn>
                              </p:par>
                              <p:par>
                                <p:cTn id="228" presetID="10" presetClass="entr" presetSubtype="0" fill="hold" grpId="0" nodeType="withEffect">
                                  <p:stCondLst>
                                    <p:cond delay="2200"/>
                                  </p:stCondLst>
                                  <p:childTnLst>
                                    <p:set>
                                      <p:cBhvr>
                                        <p:cTn id="229" dur="1" fill="hold">
                                          <p:stCondLst>
                                            <p:cond delay="0"/>
                                          </p:stCondLst>
                                        </p:cTn>
                                        <p:tgtEl>
                                          <p:spTgt spid="252"/>
                                        </p:tgtEl>
                                        <p:attrNameLst>
                                          <p:attrName>style.visibility</p:attrName>
                                        </p:attrNameLst>
                                      </p:cBhvr>
                                      <p:to>
                                        <p:strVal val="visible"/>
                                      </p:to>
                                    </p:set>
                                    <p:animEffect transition="in" filter="fade">
                                      <p:cBhvr>
                                        <p:cTn id="230" dur="500"/>
                                        <p:tgtEl>
                                          <p:spTgt spid="252"/>
                                        </p:tgtEl>
                                      </p:cBhvr>
                                    </p:animEffect>
                                  </p:childTnLst>
                                </p:cTn>
                              </p:par>
                              <p:par>
                                <p:cTn id="231" presetID="10" presetClass="entr" presetSubtype="0" fill="hold" grpId="0" nodeType="withEffect">
                                  <p:stCondLst>
                                    <p:cond delay="2300"/>
                                  </p:stCondLst>
                                  <p:childTnLst>
                                    <p:set>
                                      <p:cBhvr>
                                        <p:cTn id="232" dur="1" fill="hold">
                                          <p:stCondLst>
                                            <p:cond delay="0"/>
                                          </p:stCondLst>
                                        </p:cTn>
                                        <p:tgtEl>
                                          <p:spTgt spid="206"/>
                                        </p:tgtEl>
                                        <p:attrNameLst>
                                          <p:attrName>style.visibility</p:attrName>
                                        </p:attrNameLst>
                                      </p:cBhvr>
                                      <p:to>
                                        <p:strVal val="visible"/>
                                      </p:to>
                                    </p:set>
                                    <p:animEffect transition="in" filter="fade">
                                      <p:cBhvr>
                                        <p:cTn id="233" dur="500"/>
                                        <p:tgtEl>
                                          <p:spTgt spid="206"/>
                                        </p:tgtEl>
                                      </p:cBhvr>
                                    </p:animEffect>
                                  </p:childTnLst>
                                </p:cTn>
                              </p:par>
                              <p:par>
                                <p:cTn id="234" presetID="10" presetClass="entr" presetSubtype="0" fill="hold" grpId="0" nodeType="withEffect">
                                  <p:stCondLst>
                                    <p:cond delay="2300"/>
                                  </p:stCondLst>
                                  <p:childTnLst>
                                    <p:set>
                                      <p:cBhvr>
                                        <p:cTn id="235" dur="1" fill="hold">
                                          <p:stCondLst>
                                            <p:cond delay="0"/>
                                          </p:stCondLst>
                                        </p:cTn>
                                        <p:tgtEl>
                                          <p:spTgt spid="241"/>
                                        </p:tgtEl>
                                        <p:attrNameLst>
                                          <p:attrName>style.visibility</p:attrName>
                                        </p:attrNameLst>
                                      </p:cBhvr>
                                      <p:to>
                                        <p:strVal val="visible"/>
                                      </p:to>
                                    </p:set>
                                    <p:animEffect transition="in" filter="fade">
                                      <p:cBhvr>
                                        <p:cTn id="236" dur="500"/>
                                        <p:tgtEl>
                                          <p:spTgt spid="241"/>
                                        </p:tgtEl>
                                      </p:cBhvr>
                                    </p:animEffect>
                                  </p:childTnLst>
                                </p:cTn>
                              </p:par>
                              <p:par>
                                <p:cTn id="237" presetID="10" presetClass="entr" presetSubtype="0" fill="hold" grpId="0" nodeType="withEffect">
                                  <p:stCondLst>
                                    <p:cond delay="2400"/>
                                  </p:stCondLst>
                                  <p:childTnLst>
                                    <p:set>
                                      <p:cBhvr>
                                        <p:cTn id="238" dur="1" fill="hold">
                                          <p:stCondLst>
                                            <p:cond delay="0"/>
                                          </p:stCondLst>
                                        </p:cTn>
                                        <p:tgtEl>
                                          <p:spTgt spid="205"/>
                                        </p:tgtEl>
                                        <p:attrNameLst>
                                          <p:attrName>style.visibility</p:attrName>
                                        </p:attrNameLst>
                                      </p:cBhvr>
                                      <p:to>
                                        <p:strVal val="visible"/>
                                      </p:to>
                                    </p:set>
                                    <p:animEffect transition="in" filter="fade">
                                      <p:cBhvr>
                                        <p:cTn id="239" dur="500"/>
                                        <p:tgtEl>
                                          <p:spTgt spid="205"/>
                                        </p:tgtEl>
                                      </p:cBhvr>
                                    </p:animEffect>
                                  </p:childTnLst>
                                </p:cTn>
                              </p:par>
                              <p:par>
                                <p:cTn id="240" presetID="10" presetClass="entr" presetSubtype="0" fill="hold" grpId="0" nodeType="withEffect">
                                  <p:stCondLst>
                                    <p:cond delay="2400"/>
                                  </p:stCondLst>
                                  <p:childTnLst>
                                    <p:set>
                                      <p:cBhvr>
                                        <p:cTn id="241" dur="1" fill="hold">
                                          <p:stCondLst>
                                            <p:cond delay="0"/>
                                          </p:stCondLst>
                                        </p:cTn>
                                        <p:tgtEl>
                                          <p:spTgt spid="253"/>
                                        </p:tgtEl>
                                        <p:attrNameLst>
                                          <p:attrName>style.visibility</p:attrName>
                                        </p:attrNameLst>
                                      </p:cBhvr>
                                      <p:to>
                                        <p:strVal val="visible"/>
                                      </p:to>
                                    </p:set>
                                    <p:animEffect transition="in" filter="fade">
                                      <p:cBhvr>
                                        <p:cTn id="242" dur="500"/>
                                        <p:tgtEl>
                                          <p:spTgt spid="253"/>
                                        </p:tgtEl>
                                      </p:cBhvr>
                                    </p:animEffect>
                                  </p:childTnLst>
                                </p:cTn>
                              </p:par>
                              <p:par>
                                <p:cTn id="243" presetID="10" presetClass="entr" presetSubtype="0" fill="hold" grpId="0" nodeType="withEffect">
                                  <p:stCondLst>
                                    <p:cond delay="2500"/>
                                  </p:stCondLst>
                                  <p:childTnLst>
                                    <p:set>
                                      <p:cBhvr>
                                        <p:cTn id="244" dur="1" fill="hold">
                                          <p:stCondLst>
                                            <p:cond delay="0"/>
                                          </p:stCondLst>
                                        </p:cTn>
                                        <p:tgtEl>
                                          <p:spTgt spid="204"/>
                                        </p:tgtEl>
                                        <p:attrNameLst>
                                          <p:attrName>style.visibility</p:attrName>
                                        </p:attrNameLst>
                                      </p:cBhvr>
                                      <p:to>
                                        <p:strVal val="visible"/>
                                      </p:to>
                                    </p:set>
                                    <p:animEffect transition="in" filter="fade">
                                      <p:cBhvr>
                                        <p:cTn id="245" dur="500"/>
                                        <p:tgtEl>
                                          <p:spTgt spid="204"/>
                                        </p:tgtEl>
                                      </p:cBhvr>
                                    </p:animEffect>
                                  </p:childTnLst>
                                </p:cTn>
                              </p:par>
                              <p:par>
                                <p:cTn id="246" presetID="10" presetClass="entr" presetSubtype="0" fill="hold" grpId="0" nodeType="withEffect">
                                  <p:stCondLst>
                                    <p:cond delay="2500"/>
                                  </p:stCondLst>
                                  <p:childTnLst>
                                    <p:set>
                                      <p:cBhvr>
                                        <p:cTn id="247" dur="1" fill="hold">
                                          <p:stCondLst>
                                            <p:cond delay="0"/>
                                          </p:stCondLst>
                                        </p:cTn>
                                        <p:tgtEl>
                                          <p:spTgt spid="242"/>
                                        </p:tgtEl>
                                        <p:attrNameLst>
                                          <p:attrName>style.visibility</p:attrName>
                                        </p:attrNameLst>
                                      </p:cBhvr>
                                      <p:to>
                                        <p:strVal val="visible"/>
                                      </p:to>
                                    </p:set>
                                    <p:animEffect transition="in" filter="fade">
                                      <p:cBhvr>
                                        <p:cTn id="248" dur="500"/>
                                        <p:tgtEl>
                                          <p:spTgt spid="242"/>
                                        </p:tgtEl>
                                      </p:cBhvr>
                                    </p:animEffect>
                                  </p:childTnLst>
                                </p:cTn>
                              </p:par>
                              <p:par>
                                <p:cTn id="249" presetID="10" presetClass="entr" presetSubtype="0" fill="hold" grpId="0" nodeType="withEffect">
                                  <p:stCondLst>
                                    <p:cond delay="2600"/>
                                  </p:stCondLst>
                                  <p:childTnLst>
                                    <p:set>
                                      <p:cBhvr>
                                        <p:cTn id="250" dur="1" fill="hold">
                                          <p:stCondLst>
                                            <p:cond delay="0"/>
                                          </p:stCondLst>
                                        </p:cTn>
                                        <p:tgtEl>
                                          <p:spTgt spid="203"/>
                                        </p:tgtEl>
                                        <p:attrNameLst>
                                          <p:attrName>style.visibility</p:attrName>
                                        </p:attrNameLst>
                                      </p:cBhvr>
                                      <p:to>
                                        <p:strVal val="visible"/>
                                      </p:to>
                                    </p:set>
                                    <p:animEffect transition="in" filter="fade">
                                      <p:cBhvr>
                                        <p:cTn id="251" dur="500"/>
                                        <p:tgtEl>
                                          <p:spTgt spid="203"/>
                                        </p:tgtEl>
                                      </p:cBhvr>
                                    </p:animEffect>
                                  </p:childTnLst>
                                </p:cTn>
                              </p:par>
                              <p:par>
                                <p:cTn id="252" presetID="10" presetClass="entr" presetSubtype="0" fill="hold" grpId="0" nodeType="withEffect">
                                  <p:stCondLst>
                                    <p:cond delay="2600"/>
                                  </p:stCondLst>
                                  <p:childTnLst>
                                    <p:set>
                                      <p:cBhvr>
                                        <p:cTn id="253" dur="1" fill="hold">
                                          <p:stCondLst>
                                            <p:cond delay="0"/>
                                          </p:stCondLst>
                                        </p:cTn>
                                        <p:tgtEl>
                                          <p:spTgt spid="243"/>
                                        </p:tgtEl>
                                        <p:attrNameLst>
                                          <p:attrName>style.visibility</p:attrName>
                                        </p:attrNameLst>
                                      </p:cBhvr>
                                      <p:to>
                                        <p:strVal val="visible"/>
                                      </p:to>
                                    </p:set>
                                    <p:animEffect transition="in" filter="fade">
                                      <p:cBhvr>
                                        <p:cTn id="254" dur="500"/>
                                        <p:tgtEl>
                                          <p:spTgt spid="243"/>
                                        </p:tgtEl>
                                      </p:cBhvr>
                                    </p:animEffect>
                                  </p:childTnLst>
                                </p:cTn>
                              </p:par>
                              <p:par>
                                <p:cTn id="255" presetID="10" presetClass="entr" presetSubtype="0" fill="hold" grpId="0" nodeType="withEffect">
                                  <p:stCondLst>
                                    <p:cond delay="2700"/>
                                  </p:stCondLst>
                                  <p:childTnLst>
                                    <p:set>
                                      <p:cBhvr>
                                        <p:cTn id="256" dur="1" fill="hold">
                                          <p:stCondLst>
                                            <p:cond delay="0"/>
                                          </p:stCondLst>
                                        </p:cTn>
                                        <p:tgtEl>
                                          <p:spTgt spid="202"/>
                                        </p:tgtEl>
                                        <p:attrNameLst>
                                          <p:attrName>style.visibility</p:attrName>
                                        </p:attrNameLst>
                                      </p:cBhvr>
                                      <p:to>
                                        <p:strVal val="visible"/>
                                      </p:to>
                                    </p:set>
                                    <p:animEffect transition="in" filter="fade">
                                      <p:cBhvr>
                                        <p:cTn id="257" dur="500"/>
                                        <p:tgtEl>
                                          <p:spTgt spid="202"/>
                                        </p:tgtEl>
                                      </p:cBhvr>
                                    </p:animEffect>
                                  </p:childTnLst>
                                </p:cTn>
                              </p:par>
                              <p:par>
                                <p:cTn id="258" presetID="10" presetClass="entr" presetSubtype="0" fill="hold" grpId="0" nodeType="withEffect">
                                  <p:stCondLst>
                                    <p:cond delay="2700"/>
                                  </p:stCondLst>
                                  <p:childTnLst>
                                    <p:set>
                                      <p:cBhvr>
                                        <p:cTn id="259" dur="1" fill="hold">
                                          <p:stCondLst>
                                            <p:cond delay="0"/>
                                          </p:stCondLst>
                                        </p:cTn>
                                        <p:tgtEl>
                                          <p:spTgt spid="244"/>
                                        </p:tgtEl>
                                        <p:attrNameLst>
                                          <p:attrName>style.visibility</p:attrName>
                                        </p:attrNameLst>
                                      </p:cBhvr>
                                      <p:to>
                                        <p:strVal val="visible"/>
                                      </p:to>
                                    </p:set>
                                    <p:animEffect transition="in" filter="fade">
                                      <p:cBhvr>
                                        <p:cTn id="260" dur="500"/>
                                        <p:tgtEl>
                                          <p:spTgt spid="244"/>
                                        </p:tgtEl>
                                      </p:cBhvr>
                                    </p:animEffect>
                                  </p:childTnLst>
                                </p:cTn>
                              </p:par>
                              <p:par>
                                <p:cTn id="261" presetID="10" presetClass="entr" presetSubtype="0" fill="hold" grpId="0" nodeType="withEffect">
                                  <p:stCondLst>
                                    <p:cond delay="2800"/>
                                  </p:stCondLst>
                                  <p:childTnLst>
                                    <p:set>
                                      <p:cBhvr>
                                        <p:cTn id="262" dur="1" fill="hold">
                                          <p:stCondLst>
                                            <p:cond delay="0"/>
                                          </p:stCondLst>
                                        </p:cTn>
                                        <p:tgtEl>
                                          <p:spTgt spid="201"/>
                                        </p:tgtEl>
                                        <p:attrNameLst>
                                          <p:attrName>style.visibility</p:attrName>
                                        </p:attrNameLst>
                                      </p:cBhvr>
                                      <p:to>
                                        <p:strVal val="visible"/>
                                      </p:to>
                                    </p:set>
                                    <p:animEffect transition="in" filter="fade">
                                      <p:cBhvr>
                                        <p:cTn id="263" dur="500"/>
                                        <p:tgtEl>
                                          <p:spTgt spid="201"/>
                                        </p:tgtEl>
                                      </p:cBhvr>
                                    </p:animEffect>
                                  </p:childTnLst>
                                </p:cTn>
                              </p:par>
                              <p:par>
                                <p:cTn id="264" presetID="10" presetClass="entr" presetSubtype="0" fill="hold" grpId="0" nodeType="withEffect">
                                  <p:stCondLst>
                                    <p:cond delay="2800"/>
                                  </p:stCondLst>
                                  <p:childTnLst>
                                    <p:set>
                                      <p:cBhvr>
                                        <p:cTn id="265" dur="1" fill="hold">
                                          <p:stCondLst>
                                            <p:cond delay="0"/>
                                          </p:stCondLst>
                                        </p:cTn>
                                        <p:tgtEl>
                                          <p:spTgt spid="245"/>
                                        </p:tgtEl>
                                        <p:attrNameLst>
                                          <p:attrName>style.visibility</p:attrName>
                                        </p:attrNameLst>
                                      </p:cBhvr>
                                      <p:to>
                                        <p:strVal val="visible"/>
                                      </p:to>
                                    </p:set>
                                    <p:animEffect transition="in" filter="fade">
                                      <p:cBhvr>
                                        <p:cTn id="266" dur="500"/>
                                        <p:tgtEl>
                                          <p:spTgt spid="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222" grpId="0" animBg="1"/>
      <p:bldP spid="223" grpId="0" animBg="1"/>
      <p:bldP spid="224" grpId="0" animBg="1"/>
      <p:bldP spid="225" grpId="0" animBg="1"/>
      <p:bldP spid="226" grpId="0" animBg="1"/>
      <p:bldP spid="227" grpId="0" animBg="1"/>
      <p:bldP spid="228" grpId="0" animBg="1"/>
      <p:bldP spid="229" grpId="0" animBg="1"/>
      <p:bldP spid="230" grpId="0" animBg="1"/>
      <p:bldP spid="231" grpId="0" animBg="1"/>
      <p:bldP spid="232" grpId="0" animBg="1"/>
      <p:bldP spid="233" grpId="0" animBg="1"/>
      <p:bldP spid="234" grpId="0" animBg="1"/>
      <p:bldP spid="235" grpId="0" animBg="1"/>
      <p:bldP spid="236" grpId="0" animBg="1"/>
      <p:bldP spid="237" grpId="0" animBg="1"/>
      <p:bldP spid="238" grpId="0" animBg="1"/>
      <p:bldP spid="239" grpId="0" animBg="1"/>
      <p:bldP spid="240" grpId="0" animBg="1"/>
      <p:bldP spid="241" grpId="0" animBg="1"/>
      <p:bldP spid="242" grpId="0" animBg="1"/>
      <p:bldP spid="243" grpId="0" animBg="1"/>
      <p:bldP spid="244" grpId="0" animBg="1"/>
      <p:bldP spid="245" grpId="0" animBg="1"/>
      <p:bldP spid="246" grpId="0" animBg="1"/>
      <p:bldP spid="247" grpId="0" animBg="1"/>
      <p:bldP spid="248" grpId="0" animBg="1"/>
      <p:bldP spid="249" grpId="0" animBg="1"/>
      <p:bldP spid="250" grpId="0" animBg="1"/>
      <p:bldP spid="251" grpId="0" animBg="1"/>
      <p:bldP spid="252" grpId="0" animBg="1"/>
      <p:bldP spid="253" grpId="0" animBg="1"/>
      <p:bldP spid="254" grpId="0" animBg="1"/>
      <p:bldP spid="255" grpId="0" animBg="1"/>
      <p:bldP spid="256" grpId="0" animBg="1"/>
      <p:bldP spid="257" grpId="0" animBg="1"/>
      <p:bldP spid="258" grpId="0" animBg="1"/>
      <p:bldP spid="259" grpId="0" animBg="1"/>
      <p:bldP spid="260" grpId="0" animBg="1"/>
      <p:bldP spid="261" grpId="0" animBg="1"/>
      <p:bldP spid="262" grpId="0" animBg="1"/>
      <p:bldP spid="263" grpId="0"/>
      <p:bldP spid="267" grpId="0" animBg="1"/>
      <p:bldP spid="268" grpId="0" animBg="1"/>
      <p:bldP spid="269" grpId="0"/>
      <p:bldP spid="272" grpId="0" animBg="1"/>
      <p:bldP spid="273" grpId="0" animBg="1"/>
      <p:bldP spid="27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3296" y="539496"/>
            <a:ext cx="5303520" cy="6035040"/>
          </a:xfrm>
        </p:spPr>
        <p:txBody>
          <a:bodyPr/>
          <a:lstStyle/>
          <a:p>
            <a:r>
              <a:rPr lang="en-US" dirty="0"/>
              <a:t>What is an Environment?</a:t>
            </a:r>
          </a:p>
        </p:txBody>
      </p:sp>
    </p:spTree>
    <p:extLst>
      <p:ext uri="{BB962C8B-B14F-4D97-AF65-F5344CB8AC3E}">
        <p14:creationId xmlns:p14="http://schemas.microsoft.com/office/powerpoint/2010/main" val="2542646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an Environment?</a:t>
            </a:r>
          </a:p>
        </p:txBody>
      </p:sp>
      <p:sp>
        <p:nvSpPr>
          <p:cNvPr id="6" name="Footer Placeholder 5"/>
          <p:cNvSpPr>
            <a:spLocks noGrp="1"/>
          </p:cNvSpPr>
          <p:nvPr>
            <p:ph type="ftr" sz="quarter" idx="3"/>
          </p:nvPr>
        </p:nvSpPr>
        <p:spPr/>
        <p:txBody>
          <a:bodyPr/>
          <a:lstStyle/>
          <a:p>
            <a:r>
              <a:rPr lang="en-US"/>
              <a:t>Copyright © 2017 Accenture  All rights reserved.</a:t>
            </a:r>
            <a:endParaRPr lang="en-US" dirty="0"/>
          </a:p>
        </p:txBody>
      </p:sp>
      <p:sp>
        <p:nvSpPr>
          <p:cNvPr id="7" name="Slide Number Placeholder 6"/>
          <p:cNvSpPr>
            <a:spLocks noGrp="1"/>
          </p:cNvSpPr>
          <p:nvPr>
            <p:ph type="sldNum" sz="quarter" idx="4"/>
          </p:nvPr>
        </p:nvSpPr>
        <p:spPr/>
        <p:txBody>
          <a:bodyPr/>
          <a:lstStyle/>
          <a:p>
            <a:fld id="{4F9AC08D-23A9-440E-BCB9-AA1E9877CC38}" type="slidenum">
              <a:rPr lang="en-US" smtClean="0"/>
              <a:pPr/>
              <a:t>7</a:t>
            </a:fld>
            <a:endParaRPr lang="en-US" dirty="0"/>
          </a:p>
        </p:txBody>
      </p:sp>
      <p:pic>
        <p:nvPicPr>
          <p:cNvPr id="12" name="Picture 2" descr="http://www.cvivas.com/wp-content/uploads/different-environment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2329" y="1779663"/>
            <a:ext cx="3036747" cy="1644863"/>
          </a:xfrm>
          <a:prstGeom prst="rect">
            <a:avLst/>
          </a:prstGeom>
          <a:noFill/>
          <a:ln>
            <a:noFill/>
          </a:ln>
        </p:spPr>
      </p:pic>
      <p:sp>
        <p:nvSpPr>
          <p:cNvPr id="13" name="Rectangle 5"/>
          <p:cNvSpPr>
            <a:spLocks noChangeArrowheads="1"/>
          </p:cNvSpPr>
          <p:nvPr/>
        </p:nvSpPr>
        <p:spPr bwMode="auto">
          <a:xfrm>
            <a:off x="5740402" y="948753"/>
            <a:ext cx="5765800" cy="569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00000"/>
              </a:lnSpc>
            </a:pPr>
            <a:r>
              <a:rPr lang="en-US" sz="1400" b="1" dirty="0">
                <a:solidFill>
                  <a:schemeClr val="bg2"/>
                </a:solidFill>
                <a:latin typeface="+mj-lt"/>
                <a:ea typeface="Times New Roman" panose="02020603050405020304" pitchFamily="18" charset="0"/>
                <a:cs typeface="Times New Roman" panose="02020603050405020304" pitchFamily="18" charset="0"/>
              </a:rPr>
              <a:t>In software deployment, an environment or tier is a computer system in which a computer program or software component is deployed and executed.</a:t>
            </a:r>
            <a:r>
              <a:rPr lang="en-US" sz="1400" b="1" dirty="0">
                <a:solidFill>
                  <a:schemeClr val="bg2"/>
                </a:solidFill>
                <a:latin typeface="+mj-lt"/>
              </a:rPr>
              <a:t> </a:t>
            </a:r>
          </a:p>
          <a:p>
            <a:pPr>
              <a:lnSpc>
                <a:spcPct val="100000"/>
              </a:lnSpc>
            </a:pPr>
            <a:endParaRPr lang="en-US" sz="1400" b="1" dirty="0">
              <a:solidFill>
                <a:schemeClr val="bg2"/>
              </a:solidFill>
            </a:endParaRPr>
          </a:p>
          <a:p>
            <a:pPr>
              <a:lnSpc>
                <a:spcPct val="100000"/>
              </a:lnSpc>
            </a:pPr>
            <a:r>
              <a:rPr lang="en-US" sz="1400" b="1" dirty="0">
                <a:solidFill>
                  <a:schemeClr val="bg2"/>
                </a:solidFill>
              </a:rPr>
              <a:t>Development</a:t>
            </a:r>
          </a:p>
          <a:p>
            <a:pPr marL="285750" indent="-285750">
              <a:lnSpc>
                <a:spcPct val="100000"/>
              </a:lnSpc>
              <a:buFont typeface="Arial" panose="020B0604020202020204" pitchFamily="34" charset="0"/>
              <a:buChar char="•"/>
            </a:pPr>
            <a:r>
              <a:rPr lang="en-US" sz="1400" b="1" dirty="0">
                <a:solidFill>
                  <a:schemeClr val="bg2"/>
                </a:solidFill>
              </a:rPr>
              <a:t>Working in isolation with the rest of the tiers, the developer(s) can try radical changes to the code without adversely affecting the rest of the development team. </a:t>
            </a:r>
          </a:p>
          <a:p>
            <a:pPr>
              <a:lnSpc>
                <a:spcPct val="100000"/>
              </a:lnSpc>
            </a:pPr>
            <a:endParaRPr lang="en-US" sz="1400" b="1" dirty="0">
              <a:solidFill>
                <a:schemeClr val="bg2"/>
              </a:solidFill>
            </a:endParaRPr>
          </a:p>
          <a:p>
            <a:pPr>
              <a:lnSpc>
                <a:spcPct val="100000"/>
              </a:lnSpc>
            </a:pPr>
            <a:r>
              <a:rPr lang="en-US" sz="1400" b="1" dirty="0">
                <a:solidFill>
                  <a:schemeClr val="bg2"/>
                </a:solidFill>
              </a:rPr>
              <a:t>Integration</a:t>
            </a:r>
          </a:p>
          <a:p>
            <a:pPr marL="285750" indent="-285750">
              <a:lnSpc>
                <a:spcPct val="100000"/>
              </a:lnSpc>
              <a:buFont typeface="Arial" panose="020B0604020202020204" pitchFamily="34" charset="0"/>
              <a:buChar char="•"/>
            </a:pPr>
            <a:r>
              <a:rPr lang="en-US" sz="1400" b="1" dirty="0">
                <a:solidFill>
                  <a:schemeClr val="bg2"/>
                </a:solidFill>
              </a:rPr>
              <a:t>A common environment where all developers commit code changes.</a:t>
            </a:r>
          </a:p>
          <a:p>
            <a:pPr marL="285750" indent="-285750">
              <a:lnSpc>
                <a:spcPct val="100000"/>
              </a:lnSpc>
              <a:buFont typeface="Arial" panose="020B0604020202020204" pitchFamily="34" charset="0"/>
              <a:buChar char="•"/>
            </a:pPr>
            <a:r>
              <a:rPr lang="en-US" sz="1400" b="1" dirty="0">
                <a:solidFill>
                  <a:schemeClr val="bg2"/>
                </a:solidFill>
              </a:rPr>
              <a:t>Combine and validate the work of the entire project team so it can be tested before being promoted to the Staging Environment.</a:t>
            </a:r>
          </a:p>
          <a:p>
            <a:pPr marL="285750" indent="-285750">
              <a:lnSpc>
                <a:spcPct val="100000"/>
              </a:lnSpc>
              <a:buFont typeface="Arial" panose="020B0604020202020204" pitchFamily="34" charset="0"/>
              <a:buChar char="•"/>
            </a:pPr>
            <a:r>
              <a:rPr lang="en-US" sz="1400" b="1" dirty="0">
                <a:solidFill>
                  <a:schemeClr val="bg2"/>
                </a:solidFill>
              </a:rPr>
              <a:t>Possible for Development and Integration to be the same environment</a:t>
            </a:r>
          </a:p>
          <a:p>
            <a:pPr>
              <a:lnSpc>
                <a:spcPct val="100000"/>
              </a:lnSpc>
            </a:pPr>
            <a:endParaRPr lang="en-US" sz="1400" b="1" dirty="0">
              <a:solidFill>
                <a:schemeClr val="bg2"/>
              </a:solidFill>
            </a:endParaRPr>
          </a:p>
          <a:p>
            <a:pPr>
              <a:lnSpc>
                <a:spcPct val="100000"/>
              </a:lnSpc>
            </a:pPr>
            <a:r>
              <a:rPr lang="en-US" sz="1400" b="1" dirty="0">
                <a:solidFill>
                  <a:schemeClr val="bg2"/>
                </a:solidFill>
              </a:rPr>
              <a:t>Staging/Test</a:t>
            </a:r>
          </a:p>
          <a:p>
            <a:pPr marL="285750" indent="-285750">
              <a:lnSpc>
                <a:spcPct val="100000"/>
              </a:lnSpc>
              <a:buFont typeface="Arial" panose="020B0604020202020204" pitchFamily="34" charset="0"/>
              <a:buChar char="•"/>
            </a:pPr>
            <a:r>
              <a:rPr lang="en-US" sz="1400" b="1" dirty="0">
                <a:solidFill>
                  <a:schemeClr val="bg2"/>
                </a:solidFill>
              </a:rPr>
              <a:t>Identical to the production environment as possible.</a:t>
            </a:r>
          </a:p>
          <a:p>
            <a:pPr marL="285750" indent="-285750">
              <a:lnSpc>
                <a:spcPct val="100000"/>
              </a:lnSpc>
              <a:buFont typeface="Arial" panose="020B0604020202020204" pitchFamily="34" charset="0"/>
              <a:buChar char="•"/>
            </a:pPr>
            <a:r>
              <a:rPr lang="en-US" sz="1400" b="1" dirty="0">
                <a:solidFill>
                  <a:schemeClr val="bg2"/>
                </a:solidFill>
              </a:rPr>
              <a:t>Simulate as much of the Production environment as possible</a:t>
            </a:r>
          </a:p>
          <a:p>
            <a:pPr marL="285750" indent="-285750">
              <a:lnSpc>
                <a:spcPct val="100000"/>
              </a:lnSpc>
              <a:buFont typeface="Arial" panose="020B0604020202020204" pitchFamily="34" charset="0"/>
              <a:buChar char="•"/>
            </a:pPr>
            <a:endParaRPr lang="en-US" sz="1400" b="1" dirty="0">
              <a:solidFill>
                <a:schemeClr val="bg2"/>
              </a:solidFill>
            </a:endParaRPr>
          </a:p>
          <a:p>
            <a:pPr>
              <a:lnSpc>
                <a:spcPct val="100000"/>
              </a:lnSpc>
            </a:pPr>
            <a:r>
              <a:rPr lang="en-US" sz="1400" b="1" dirty="0">
                <a:solidFill>
                  <a:schemeClr val="bg2"/>
                </a:solidFill>
              </a:rPr>
              <a:t>Production</a:t>
            </a:r>
          </a:p>
          <a:p>
            <a:pPr marL="285750" indent="-285750">
              <a:lnSpc>
                <a:spcPct val="100000"/>
              </a:lnSpc>
              <a:buFont typeface="Arial" panose="020B0604020202020204" pitchFamily="34" charset="0"/>
              <a:buChar char="•"/>
            </a:pPr>
            <a:r>
              <a:rPr lang="en-US" sz="1400" b="1" dirty="0">
                <a:solidFill>
                  <a:schemeClr val="bg2"/>
                </a:solidFill>
              </a:rPr>
              <a:t>Production tier might include a single machine or a huge cluster comprising many machines.</a:t>
            </a:r>
            <a:endParaRPr lang="en-US" altLang="en-US" sz="1600" b="1" dirty="0">
              <a:solidFill>
                <a:schemeClr val="bg2"/>
              </a:solidFill>
              <a:latin typeface="Calibri" panose="020F0502020204030204" pitchFamily="34" charset="0"/>
            </a:endParaRPr>
          </a:p>
        </p:txBody>
      </p:sp>
      <p:sp>
        <p:nvSpPr>
          <p:cNvPr id="14" name="AutoShape 11" descr="http://www.canovate.com/wp-content/uploads/2014/09/Smart-Server-Rack.jpg"/>
          <p:cNvSpPr>
            <a:spLocks noChangeAspect="1" noChangeArrowheads="1"/>
          </p:cNvSpPr>
          <p:nvPr/>
        </p:nvSpPr>
        <p:spPr bwMode="auto">
          <a:xfrm>
            <a:off x="63500" y="-136525"/>
            <a:ext cx="3781425" cy="6257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5" name="Picture 2" descr="http://www.canovate.com/wp-content/uploads/2014/09/Smart-Server-Rack.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7967" y="3879513"/>
            <a:ext cx="1741068" cy="2330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4777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an Environment?</a:t>
            </a:r>
          </a:p>
        </p:txBody>
      </p:sp>
      <p:sp>
        <p:nvSpPr>
          <p:cNvPr id="6" name="Footer Placeholder 5"/>
          <p:cNvSpPr>
            <a:spLocks noGrp="1"/>
          </p:cNvSpPr>
          <p:nvPr>
            <p:ph type="ftr" sz="quarter" idx="3"/>
          </p:nvPr>
        </p:nvSpPr>
        <p:spPr/>
        <p:txBody>
          <a:bodyPr/>
          <a:lstStyle/>
          <a:p>
            <a:r>
              <a:rPr lang="en-US"/>
              <a:t>Copyright © 2017 Accenture  All rights reserved.</a:t>
            </a:r>
            <a:endParaRPr lang="en-US" dirty="0"/>
          </a:p>
        </p:txBody>
      </p:sp>
      <p:sp>
        <p:nvSpPr>
          <p:cNvPr id="7" name="Slide Number Placeholder 6"/>
          <p:cNvSpPr>
            <a:spLocks noGrp="1"/>
          </p:cNvSpPr>
          <p:nvPr>
            <p:ph type="sldNum" sz="quarter" idx="4"/>
          </p:nvPr>
        </p:nvSpPr>
        <p:spPr/>
        <p:txBody>
          <a:bodyPr/>
          <a:lstStyle/>
          <a:p>
            <a:fld id="{4F9AC08D-23A9-440E-BCB9-AA1E9877CC38}" type="slidenum">
              <a:rPr lang="en-US" smtClean="0"/>
              <a:pPr/>
              <a:t>8</a:t>
            </a:fld>
            <a:endParaRPr lang="en-US" dirty="0"/>
          </a:p>
        </p:txBody>
      </p:sp>
      <p:sp>
        <p:nvSpPr>
          <p:cNvPr id="9" name="Footer Placeholder 4"/>
          <p:cNvSpPr txBox="1">
            <a:spLocks/>
          </p:cNvSpPr>
          <p:nvPr/>
        </p:nvSpPr>
        <p:spPr>
          <a:xfrm>
            <a:off x="405000" y="6324600"/>
            <a:ext cx="4489450" cy="4572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Copyright © 2015 </a:t>
            </a:r>
            <a:r>
              <a:rPr lang="en-US" dirty="0" err="1"/>
              <a:t>Accentue</a:t>
            </a:r>
            <a:r>
              <a:rPr lang="en-US" dirty="0"/>
              <a:t> All Rights Reserved.</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2271" y="2201561"/>
            <a:ext cx="2258106" cy="2853365"/>
          </a:xfrm>
          <a:prstGeom prst="rect">
            <a:avLst/>
          </a:prstGeom>
        </p:spPr>
      </p:pic>
      <p:grpSp>
        <p:nvGrpSpPr>
          <p:cNvPr id="13" name="Group 12"/>
          <p:cNvGrpSpPr/>
          <p:nvPr/>
        </p:nvGrpSpPr>
        <p:grpSpPr>
          <a:xfrm>
            <a:off x="3903948" y="1815424"/>
            <a:ext cx="5395986" cy="4179093"/>
            <a:chOff x="3398572" y="2202609"/>
            <a:chExt cx="5925405" cy="4501361"/>
          </a:xfrm>
        </p:grpSpPr>
        <p:grpSp>
          <p:nvGrpSpPr>
            <p:cNvPr id="14" name="Group 13"/>
            <p:cNvGrpSpPr/>
            <p:nvPr/>
          </p:nvGrpSpPr>
          <p:grpSpPr>
            <a:xfrm>
              <a:off x="4649807" y="2202609"/>
              <a:ext cx="3859118" cy="3597985"/>
              <a:chOff x="4649807" y="2202609"/>
              <a:chExt cx="3859118" cy="3597985"/>
            </a:xfrm>
          </p:grpSpPr>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1524" y="2202609"/>
                <a:ext cx="2432238" cy="3073400"/>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9807" y="2434601"/>
                <a:ext cx="2432238" cy="3073400"/>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6687" y="2727194"/>
                <a:ext cx="2432238" cy="3073400"/>
              </a:xfrm>
              <a:prstGeom prst="rect">
                <a:avLst/>
              </a:prstGeom>
            </p:spPr>
          </p:pic>
        </p:gr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590397">
              <a:off x="4731308" y="3723818"/>
              <a:ext cx="4592669" cy="2980152"/>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54190">
              <a:off x="3398572" y="3500093"/>
              <a:ext cx="4667063" cy="3028426"/>
            </a:xfrm>
            <a:prstGeom prst="rect">
              <a:avLst/>
            </a:prstGeom>
          </p:spPr>
        </p:pic>
      </p:grpSp>
      <p:sp>
        <p:nvSpPr>
          <p:cNvPr id="20" name="TextBox 19"/>
          <p:cNvSpPr txBox="1"/>
          <p:nvPr/>
        </p:nvSpPr>
        <p:spPr>
          <a:xfrm>
            <a:off x="1253921" y="5391764"/>
            <a:ext cx="2351206" cy="1015663"/>
          </a:xfrm>
          <a:prstGeom prst="rect">
            <a:avLst/>
          </a:prstGeom>
          <a:noFill/>
        </p:spPr>
        <p:txBody>
          <a:bodyPr wrap="square" rtlCol="0">
            <a:spAutoFit/>
          </a:bodyPr>
          <a:lstStyle/>
          <a:p>
            <a:pPr algn="ctr"/>
            <a:r>
              <a:rPr lang="en-US" sz="3000" b="1" dirty="0">
                <a:solidFill>
                  <a:schemeClr val="bg2"/>
                </a:solidFill>
              </a:rPr>
              <a:t>Traditional Hosting</a:t>
            </a:r>
          </a:p>
        </p:txBody>
      </p:sp>
      <p:sp>
        <p:nvSpPr>
          <p:cNvPr id="21" name="TextBox 20"/>
          <p:cNvSpPr txBox="1"/>
          <p:nvPr/>
        </p:nvSpPr>
        <p:spPr>
          <a:xfrm>
            <a:off x="5642774" y="5391764"/>
            <a:ext cx="1769962" cy="1015663"/>
          </a:xfrm>
          <a:prstGeom prst="rect">
            <a:avLst/>
          </a:prstGeom>
          <a:noFill/>
        </p:spPr>
        <p:txBody>
          <a:bodyPr wrap="square" rtlCol="0">
            <a:spAutoFit/>
          </a:bodyPr>
          <a:lstStyle/>
          <a:p>
            <a:pPr algn="ctr"/>
            <a:r>
              <a:rPr lang="en-US" sz="3000" b="1" dirty="0">
                <a:solidFill>
                  <a:schemeClr val="bg2"/>
                </a:solidFill>
              </a:rPr>
              <a:t>Cloud Hosting</a:t>
            </a:r>
          </a:p>
        </p:txBody>
      </p:sp>
      <p:pic>
        <p:nvPicPr>
          <p:cNvPr id="22" name="Picture 6" descr="http://ctoservers.co.uk/ekmps/shops/rackkits/images/hp-power-supply-dl360-g5-393527-001-237-p.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041" y="1670149"/>
            <a:ext cx="3663586" cy="357467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https://docs.oracle.com/cd/E19045-01/blade.x6250/820-1185-17/figures/intro-5.jpg"/>
          <p:cNvPicPr>
            <a:picLocks noChangeAspect="1" noChangeArrowheads="1"/>
          </p:cNvPicPr>
          <p:nvPr/>
        </p:nvPicPr>
        <p:blipFill rotWithShape="1">
          <a:blip r:embed="rId7">
            <a:extLst>
              <a:ext uri="{28A0092B-C50C-407E-A947-70E740481C1C}">
                <a14:useLocalDpi xmlns:a14="http://schemas.microsoft.com/office/drawing/2010/main" val="0"/>
              </a:ext>
            </a:extLst>
          </a:blip>
          <a:srcRect b="-1"/>
          <a:stretch/>
        </p:blipFill>
        <p:spPr bwMode="auto">
          <a:xfrm>
            <a:off x="200205" y="1645065"/>
            <a:ext cx="4019253" cy="361838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virtualeverything.files.wordpress.com/2010/03/dell_1u.jpg?w=70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413" y="1602183"/>
            <a:ext cx="3692569" cy="369575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p:cNvPicPr>
            <a:picLocks noChangeAspect="1"/>
          </p:cNvPicPr>
          <p:nvPr/>
        </p:nvPicPr>
        <p:blipFill>
          <a:blip r:embed="rId9"/>
          <a:stretch>
            <a:fillRect/>
          </a:stretch>
        </p:blipFill>
        <p:spPr>
          <a:xfrm>
            <a:off x="4394294" y="1645065"/>
            <a:ext cx="4638630" cy="3706263"/>
          </a:xfrm>
          <a:prstGeom prst="rect">
            <a:avLst/>
          </a:prstGeom>
        </p:spPr>
      </p:pic>
      <p:pic>
        <p:nvPicPr>
          <p:cNvPr id="26" name="Picture 25"/>
          <p:cNvPicPr>
            <a:picLocks noChangeAspect="1"/>
          </p:cNvPicPr>
          <p:nvPr/>
        </p:nvPicPr>
        <p:blipFill>
          <a:blip r:embed="rId10"/>
          <a:stretch>
            <a:fillRect/>
          </a:stretch>
        </p:blipFill>
        <p:spPr>
          <a:xfrm>
            <a:off x="4401510" y="1624361"/>
            <a:ext cx="4638630" cy="3526230"/>
          </a:xfrm>
          <a:prstGeom prst="rect">
            <a:avLst/>
          </a:prstGeom>
        </p:spPr>
      </p:pic>
      <p:pic>
        <p:nvPicPr>
          <p:cNvPr id="27" name="Picture 26"/>
          <p:cNvPicPr>
            <a:picLocks noChangeAspect="1"/>
          </p:cNvPicPr>
          <p:nvPr/>
        </p:nvPicPr>
        <p:blipFill>
          <a:blip r:embed="rId11"/>
          <a:stretch>
            <a:fillRect/>
          </a:stretch>
        </p:blipFill>
        <p:spPr>
          <a:xfrm>
            <a:off x="4410441" y="1607335"/>
            <a:ext cx="4638629" cy="3609238"/>
          </a:xfrm>
          <a:prstGeom prst="rect">
            <a:avLst/>
          </a:prstGeom>
        </p:spPr>
      </p:pic>
    </p:spTree>
    <p:extLst>
      <p:ext uri="{BB962C8B-B14F-4D97-AF65-F5344CB8AC3E}">
        <p14:creationId xmlns:p14="http://schemas.microsoft.com/office/powerpoint/2010/main" val="2841389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5"/>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2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What is Cloud Computing?</a:t>
            </a:r>
          </a:p>
        </p:txBody>
      </p:sp>
    </p:spTree>
    <p:extLst>
      <p:ext uri="{BB962C8B-B14F-4D97-AF65-F5344CB8AC3E}">
        <p14:creationId xmlns:p14="http://schemas.microsoft.com/office/powerpoint/2010/main" val="1211822029"/>
      </p:ext>
    </p:extLst>
  </p:cSld>
  <p:clrMapOvr>
    <a:masterClrMapping/>
  </p:clrMapOvr>
</p:sld>
</file>

<file path=ppt/theme/theme1.xml><?xml version="1.0" encoding="utf-8"?>
<a:theme xmlns:a="http://schemas.openxmlformats.org/drawingml/2006/main" name="MAIN MASTER - BLACK">
  <a:themeElements>
    <a:clrScheme name="Operations">
      <a:dk1>
        <a:sysClr val="windowText" lastClr="000000"/>
      </a:dk1>
      <a:lt1>
        <a:sysClr val="window" lastClr="FFFFFF"/>
      </a:lt1>
      <a:dk2>
        <a:srgbClr val="595959"/>
      </a:dk2>
      <a:lt2>
        <a:srgbClr val="D8D8D8"/>
      </a:lt2>
      <a:accent1>
        <a:srgbClr val="00F3FF"/>
      </a:accent1>
      <a:accent2>
        <a:srgbClr val="00BAFF"/>
      </a:accent2>
      <a:accent3>
        <a:srgbClr val="008EFF"/>
      </a:accent3>
      <a:accent4>
        <a:srgbClr val="004DFF"/>
      </a:accent4>
      <a:accent5>
        <a:srgbClr val="2800FF"/>
      </a:accent5>
      <a:accent6>
        <a:srgbClr val="000088"/>
      </a:accent6>
      <a:hlink>
        <a:srgbClr val="2800FF"/>
      </a:hlink>
      <a:folHlink>
        <a:srgbClr val="7E00FF"/>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45720" rtlCol="0">
        <a:spAutoFit/>
      </a:bodyPr>
      <a:lstStyle>
        <a:defPPr>
          <a:defRPr sz="1600" dirty="0"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Presentation1" id="{3AF425F2-D110-4AD7-9186-046FD1A1BA59}" vid="{0A93B61A-D5CB-4DDA-AA86-286514324F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D18B4BFBE44CB4787AA86045C9A6063" ma:contentTypeVersion="10" ma:contentTypeDescription="Create a new document." ma:contentTypeScope="" ma:versionID="907aab2d9ea0650ff8ff7406fdc26b47">
  <xsd:schema xmlns:xsd="http://www.w3.org/2001/XMLSchema" xmlns:xs="http://www.w3.org/2001/XMLSchema" xmlns:p="http://schemas.microsoft.com/office/2006/metadata/properties" xmlns:ns2="9b901641-0d09-466e-84cb-a5070d83a351" xmlns:ns3="654ae466-f20b-489a-860c-ab06bbeb57a1" targetNamespace="http://schemas.microsoft.com/office/2006/metadata/properties" ma:root="true" ma:fieldsID="b5ccca5cb7444fd9b29b3d642876a9f6" ns2:_="" ns3:_="">
    <xsd:import namespace="9b901641-0d09-466e-84cb-a5070d83a351"/>
    <xsd:import namespace="654ae466-f20b-489a-860c-ab06bbeb57a1"/>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AutoTags" minOccurs="0"/>
                <xsd:element ref="ns3:MediaServiceOCR"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b901641-0d09-466e-84cb-a5070d83a35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654ae466-f20b-489a-860c-ab06bbeb57a1"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EAE4318-BD9F-4587-8F4C-974E100283A2}">
  <ds:schemaRefs>
    <ds:schemaRef ds:uri="http://schemas.microsoft.com/sharepoint/v3/contenttype/forms"/>
  </ds:schemaRefs>
</ds:datastoreItem>
</file>

<file path=customXml/itemProps2.xml><?xml version="1.0" encoding="utf-8"?>
<ds:datastoreItem xmlns:ds="http://schemas.openxmlformats.org/officeDocument/2006/customXml" ds:itemID="{7A311285-C02D-4C0A-8584-537B2D8BAA53}">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9D8E8537-544D-4492-8790-C92F30AFB764}"/>
</file>

<file path=docProps/app.xml><?xml version="1.0" encoding="utf-8"?>
<Properties xmlns="http://schemas.openxmlformats.org/officeDocument/2006/extended-properties" xmlns:vt="http://schemas.openxmlformats.org/officeDocument/2006/docPropsVTypes">
  <Template>Accenture_Master_Graphik_012017</Template>
  <TotalTime>840</TotalTime>
  <Words>4080</Words>
  <Application>Microsoft Office PowerPoint</Application>
  <PresentationFormat>Widescreen</PresentationFormat>
  <Paragraphs>490</Paragraphs>
  <Slides>42</Slides>
  <Notes>16</Notes>
  <HiddenSlides>5</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Arial</vt:lpstr>
      <vt:lpstr>Graphik</vt:lpstr>
      <vt:lpstr>Helvetica Neue</vt:lpstr>
      <vt:lpstr>Graphik Black</vt:lpstr>
      <vt:lpstr>Times New Roman</vt:lpstr>
      <vt:lpstr>Segoe UI</vt:lpstr>
      <vt:lpstr>ヒラギノ角ゴ Pro W3</vt:lpstr>
      <vt:lpstr>Calibri</vt:lpstr>
      <vt:lpstr>Verdana</vt:lpstr>
      <vt:lpstr>MAIN MASTER - BLACK</vt:lpstr>
      <vt:lpstr>ENVIRONMENT PROVISIONING USING ADOP BLUEPRINT</vt:lpstr>
      <vt:lpstr>AGENDA</vt:lpstr>
      <vt:lpstr>AGENDA</vt:lpstr>
      <vt:lpstr>What is DevOps?</vt:lpstr>
      <vt:lpstr>What is DevOps?</vt:lpstr>
      <vt:lpstr>What is an Environment?</vt:lpstr>
      <vt:lpstr>What is an Environment?</vt:lpstr>
      <vt:lpstr>What is an Environment?</vt:lpstr>
      <vt:lpstr>What is Cloud Computing?</vt:lpstr>
      <vt:lpstr>What is Cloud Computing?</vt:lpstr>
      <vt:lpstr>What is Cloud Computing?</vt:lpstr>
      <vt:lpstr>What is Cloud Computing?</vt:lpstr>
      <vt:lpstr>Features and Benefits</vt:lpstr>
      <vt:lpstr>Features and Benefits</vt:lpstr>
      <vt:lpstr>What is Amazon Web Services?</vt:lpstr>
      <vt:lpstr>What is Amazon Web Services?</vt:lpstr>
      <vt:lpstr>What is Amazon Web Services?</vt:lpstr>
      <vt:lpstr>What is Amazon Web Services?</vt:lpstr>
      <vt:lpstr>What is AWS Cloud Formation?</vt:lpstr>
      <vt:lpstr>What is AWS Cloud Formation?</vt:lpstr>
      <vt:lpstr>Features and Benefits</vt:lpstr>
      <vt:lpstr>Features and Benefits</vt:lpstr>
      <vt:lpstr>What is ADOP Blueprint?</vt:lpstr>
      <vt:lpstr>What is ADOP Blueprint?</vt:lpstr>
      <vt:lpstr>Brief Overview of ADOP GEN5 Architecture</vt:lpstr>
      <vt:lpstr>Brief Overview of ADOP GEN5 Architecture</vt:lpstr>
      <vt:lpstr>Brief Overview of AWS Cloud Formation</vt:lpstr>
      <vt:lpstr>Brief Overview of AWS Cloud Formation</vt:lpstr>
      <vt:lpstr>Brief Overview of AWS Cloud Formation</vt:lpstr>
      <vt:lpstr>Brief Overview of AWS Cloud Formation</vt:lpstr>
      <vt:lpstr>Brief Overview of AWS Cloud Formation</vt:lpstr>
      <vt:lpstr>Brief Overview of AWS Cloud Formation</vt:lpstr>
      <vt:lpstr>Template Anatomy</vt:lpstr>
      <vt:lpstr>Template Anatomy</vt:lpstr>
      <vt:lpstr>Template Anatomy</vt:lpstr>
      <vt:lpstr>Parameterizing Stacks</vt:lpstr>
      <vt:lpstr>Parameterizing Stacks</vt:lpstr>
      <vt:lpstr>DEMO</vt:lpstr>
      <vt:lpstr>DEMO</vt:lpstr>
      <vt:lpstr>Best Practices for AWS Cloud Formation</vt:lpstr>
      <vt:lpstr>Best Practices for AWS Cloud Formation</vt:lpstr>
      <vt:lpstr>QUesTIONS</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our new template</dc:title>
  <dc:creator>Tiamzon, Alvin P.</dc:creator>
  <cp:lastModifiedBy>Manlapaz, Mirasol S.</cp:lastModifiedBy>
  <cp:revision>92</cp:revision>
  <dcterms:created xsi:type="dcterms:W3CDTF">2017-01-25T12:18:18Z</dcterms:created>
  <dcterms:modified xsi:type="dcterms:W3CDTF">2017-11-02T07:23:14Z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0x0101003D18B4BFBE44CB4787AA86045C9A6063</vt:lpwstr>
  </property>
  <property fmtid="{D5CDD505-2E9C-101B-9397-08002B2CF9AE}" pid="3" name="Order">
    <vt:r8>157100</vt:r8>
  </property>
  <property fmtid="{D5CDD505-2E9C-101B-9397-08002B2CF9AE}" pid="4" name="xd_ProgID">
    <vt:lpwstr/>
  </property>
  <property fmtid="{D5CDD505-2E9C-101B-9397-08002B2CF9AE}" pid="5" name="_CopySource">
    <vt:lpwstr>https://ts.accenture.com/sites/pdcdevelopmentcontrolservices/DevOps/DevOps/Training and Enablement Tower/Training Materials/DTS Bootcamp - Revised/Archived(8-2-2018)/DAY 9-10/ADOP-BLUEPRINT.pptx</vt:lpwstr>
  </property>
  <property fmtid="{D5CDD505-2E9C-101B-9397-08002B2CF9AE}" pid="6" name="_SourceUrl">
    <vt:lpwstr/>
  </property>
  <property fmtid="{D5CDD505-2E9C-101B-9397-08002B2CF9AE}" pid="7" name="_SharedFileIndex">
    <vt:lpwstr/>
  </property>
  <property fmtid="{D5CDD505-2E9C-101B-9397-08002B2CF9AE}" pid="8" name="TemplateUrl">
    <vt:lpwstr/>
  </property>
</Properties>
</file>